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66" r:id="rId2"/>
    <p:sldId id="267" r:id="rId3"/>
    <p:sldId id="268" r:id="rId4"/>
    <p:sldId id="292" r:id="rId5"/>
    <p:sldId id="271" r:id="rId6"/>
    <p:sldId id="297" r:id="rId7"/>
    <p:sldId id="284" r:id="rId8"/>
    <p:sldId id="272" r:id="rId9"/>
    <p:sldId id="273" r:id="rId10"/>
    <p:sldId id="283" r:id="rId11"/>
    <p:sldId id="265" r:id="rId12"/>
    <p:sldId id="275" r:id="rId13"/>
    <p:sldId id="276" r:id="rId14"/>
    <p:sldId id="277" r:id="rId15"/>
    <p:sldId id="278" r:id="rId16"/>
    <p:sldId id="279" r:id="rId17"/>
    <p:sldId id="288" r:id="rId18"/>
    <p:sldId id="285" r:id="rId19"/>
    <p:sldId id="286" r:id="rId20"/>
    <p:sldId id="287" r:id="rId21"/>
    <p:sldId id="282" r:id="rId22"/>
    <p:sldId id="281" r:id="rId23"/>
    <p:sldId id="257" r:id="rId24"/>
    <p:sldId id="258" r:id="rId25"/>
    <p:sldId id="259" r:id="rId26"/>
    <p:sldId id="260" r:id="rId27"/>
    <p:sldId id="294" r:id="rId28"/>
    <p:sldId id="295" r:id="rId29"/>
    <p:sldId id="261" r:id="rId30"/>
    <p:sldId id="262" r:id="rId31"/>
    <p:sldId id="263" r:id="rId32"/>
    <p:sldId id="264" r:id="rId33"/>
    <p:sldId id="280" r:id="rId34"/>
    <p:sldId id="289" r:id="rId35"/>
    <p:sldId id="296" r:id="rId36"/>
    <p:sldId id="291" r:id="rId37"/>
    <p:sldId id="290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CCFFFF"/>
    <a:srgbClr val="92D050"/>
    <a:srgbClr val="336699"/>
    <a:srgbClr val="FF0000"/>
    <a:srgbClr val="FFCC66"/>
    <a:srgbClr val="98C3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54" autoAdjust="0"/>
  </p:normalViewPr>
  <p:slideViewPr>
    <p:cSldViewPr>
      <p:cViewPr varScale="1">
        <p:scale>
          <a:sx n="77" d="100"/>
          <a:sy n="77" d="100"/>
        </p:scale>
        <p:origin x="-984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0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A7F12-74B0-4B77-8AAD-94708EC06B58}" type="datetimeFigureOut">
              <a:rPr lang="en-US" smtClean="0"/>
              <a:t>2/21/2013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6EF4B-2C46-482E-8D5C-BB3AF8B189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98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http://www.flickr.com/photos/55510802@N06/5422730118/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http://en.wikipedia.org/wiki/File:Punishment_sisyph.jpg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Tell how hard it was to keep sponsors</a:t>
            </a:r>
            <a:r>
              <a:rPr lang="en-US" baseline="0" dirty="0" smtClean="0"/>
              <a:t> engaged once they realized that we were implementing common patterns &amp; standards-based middleware.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http://www.flickr.com/photos/11419506@N08/2615423250/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http://www.flickr.com/photos/75001512@N00/4864207213/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http://www.flickr.com/photos/controlarms/5861481206/sizes/o/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http://www.flickr.com/photos/87204754@N00/3061093760/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http://en.wikipedia.org/wiki/File:Da_Vinci_Vitruve_Luc_Viatour.jpg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0011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kumimoji="1" lang="en-US" dirty="0" smtClean="0">
                <a:latin typeface="Times New Roman" pitchFamily="18" charset="0"/>
              </a:rPr>
              <a:t>http://upload.wikimedia.org/wikiversity/en/c/c7/Mask.gif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0011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3D Scales of Justice,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http://www.flickr.com/photos/86530412@N02/7953227784/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defTabSz="910011" fontAlgn="base">
              <a:spcBef>
                <a:spcPct val="30000"/>
              </a:spcBef>
              <a:spcAft>
                <a:spcPct val="0"/>
              </a:spcAft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41DD9361-932A-4E93-8382-D8E992F52E72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81503564-EABC-43B1-8A64-B223454CE44C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09E04A4D-4829-42FD-8AF8-FA8C3BD0D3C1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http://www.flickr.com/photos/48001773@N00/7670055210/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http://www.flickr.com/photos/48001773@N00/7670055210/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http://www.flickr.com/photos/48001773@N00/7670055210/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29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http://www.flickr.com/photos/42042252@N02/4086095092/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Origins of the Reactor</a:t>
            </a:r>
            <a:r>
              <a:rPr lang="en-US" baseline="0" dirty="0" smtClean="0"/>
              <a:t> story.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30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http://www.flickr.com/photos/76103695@N00/1703252007/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31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32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http://www.flickr.com/photos/87244355@N00/376781013/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eaLnBrk="1" hangingPunct="1"/>
            <a:r>
              <a:rPr lang="en-US" dirty="0" smtClean="0"/>
              <a:t>http://www.flickr.com/photos/79029940@N08/8118549381/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34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3D Scales of Justice,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http://www.flickr.com/photos/86530412@N02/7953227784/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35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3D Scales of Justice,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http://www.flickr.com/photos/86530412@N02/7953227784/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3D Scales of Justice,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http://www.flickr.com/photos/86530412@N02/7953227784/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37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3D Scales of Justice,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http://www.flickr.com/photos/86530412@N02/7953227784/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7EFB0399-3EE5-406D-8B01-A29B0C781CBD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38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663" y="4342768"/>
            <a:ext cx="5026674" cy="4115116"/>
          </a:xfrm>
          <a:noFill/>
          <a:ln/>
        </p:spPr>
        <p:txBody>
          <a:bodyPr lIns="89891" tIns="44945" rIns="89891" bIns="44945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http://www.flickr.com/photos/93416311@N00/3863324152/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Origins of the Reactor</a:t>
            </a:r>
            <a:r>
              <a:rPr lang="en-US" baseline="0" dirty="0" smtClean="0"/>
              <a:t> story.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Tell </a:t>
            </a:r>
            <a:r>
              <a:rPr lang="en-US" dirty="0" err="1" smtClean="0"/>
              <a:t>Hardpack</a:t>
            </a:r>
            <a:r>
              <a:rPr lang="en-US" dirty="0" smtClean="0"/>
              <a:t> story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Retell Proxy story briefly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171C84-A595-4858-8EEC-42A5AB431604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http://www.flickr.com/photos/55510802@N06/5422730118/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1" charset="-122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6321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8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199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0108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1894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768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98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95604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318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59689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4724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457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498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7680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2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5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4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57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9361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619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 dirty="0" smtClean="0">
                <a:solidFill>
                  <a:srgbClr val="3333CC"/>
                </a:solidFill>
              </a:rPr>
              <a:t>Benefits &amp; Limitations of Patterns &amp; Frameworks</a:t>
            </a:r>
            <a:endParaRPr lang="en-US" altLang="zh-CN" dirty="0">
              <a:solidFill>
                <a:srgbClr val="3333CC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endParaRPr lang="en-US">
              <a:solidFill>
                <a:srgbClr val="000000"/>
              </a:solidFill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r>
              <a:rPr lang="en-US" altLang="zh-CN">
                <a:solidFill>
                  <a:srgbClr val="3333CC"/>
                </a:solidFill>
                <a:ea typeface="宋体" pitchFamily="1" charset="-122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  <a:defRPr/>
            </a:pPr>
            <a:fld id="{B94337BD-2C91-44FC-B100-2A7003AD1CD6}" type="slidenum">
              <a:rPr lang="en-US" altLang="zh-CN" b="1">
                <a:solidFill>
                  <a:srgbClr val="000000"/>
                </a:solidFill>
                <a:ea typeface="宋体" pitchFamily="1" charset="-122"/>
              </a:rPr>
              <a:pPr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00FF"/>
                </a:buClr>
                <a:buSzPct val="110000"/>
                <a:buFont typeface="Wingdings" pitchFamily="2" charset="2"/>
                <a:buNone/>
                <a:defRPr/>
              </a:pPr>
              <a:t>‹#›</a:t>
            </a:fld>
            <a:endParaRPr lang="en-US" altLang="zh-CN" b="1" dirty="0">
              <a:solidFill>
                <a:srgbClr val="000000"/>
              </a:solidFill>
              <a:ea typeface="宋体" pitchFamily="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79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://www.dre.vanderbilt.edu/~schmidt/PDF/LF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hyperlink" Target="//upload.wikimedia.org/wikipedia/commons/4/43/Punishment_sisyph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kernel.org/doc/man-pages/online/pages/man4/epoll.4.html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://www.dre.vanderbilt.edu/~schmidt/patterns-experience.html" TargetMode="Externa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ORB-patterns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ORB-patterns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score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Reactor2-93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Queue-04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patterns-ace.html" TargetMode="Externa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Reactor.pdf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jpe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PDF/OM-01.pdf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corba-research-design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GEI.pdf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1238250" y="409575"/>
            <a:ext cx="65341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Benefits &amp; Limitations of Patterns &amp; Frameworks: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52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farm6.staticflickr.com/5257/5422730118_9e2137b73f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760" y="1066800"/>
            <a:ext cx="4679608" cy="522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engineering tradeoffs &amp; design alternatives to enhance development &amp; sustainment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Enable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design vocabulary 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enhances understanding, (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re)engineering effort,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team communication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 a basis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automation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Transcend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language-centric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biases 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away from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non-essential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implementation details </a:t>
            </a:r>
          </a:p>
          <a:p>
            <a:pPr lvl="1" indent="-228600">
              <a:spcBef>
                <a:spcPts val="3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.g., during the design phase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sp>
        <p:nvSpPr>
          <p:cNvPr id="2" name="Rectangle 1"/>
          <p:cNvSpPr/>
          <p:nvPr/>
        </p:nvSpPr>
        <p:spPr bwMode="auto">
          <a:xfrm>
            <a:off x="6163931" y="1826240"/>
            <a:ext cx="714966" cy="35441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96"/>
          <p:cNvSpPr>
            <a:spLocks noChangeArrowheads="1"/>
          </p:cNvSpPr>
          <p:nvPr/>
        </p:nvSpPr>
        <p:spPr bwMode="auto">
          <a:xfrm>
            <a:off x="7634203" y="1440929"/>
            <a:ext cx="1392811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104"/>
          <p:cNvSpPr>
            <a:spLocks noChangeArrowheads="1"/>
          </p:cNvSpPr>
          <p:nvPr/>
        </p:nvSpPr>
        <p:spPr bwMode="auto">
          <a:xfrm>
            <a:off x="7604917" y="4499314"/>
            <a:ext cx="1388718" cy="45368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100"/>
          <p:cNvSpPr>
            <a:spLocks noChangeArrowheads="1"/>
          </p:cNvSpPr>
          <p:nvPr/>
        </p:nvSpPr>
        <p:spPr bwMode="auto">
          <a:xfrm>
            <a:off x="6910177" y="3214818"/>
            <a:ext cx="1392811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5398635" y="2180656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8268332" y="2032423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Rectangle 98"/>
          <p:cNvSpPr>
            <a:spLocks noChangeArrowheads="1"/>
          </p:cNvSpPr>
          <p:nvPr/>
        </p:nvSpPr>
        <p:spPr bwMode="auto">
          <a:xfrm>
            <a:off x="6910177" y="2687740"/>
            <a:ext cx="1392811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102"/>
          <p:cNvSpPr>
            <a:spLocks noChangeArrowheads="1"/>
          </p:cNvSpPr>
          <p:nvPr/>
        </p:nvSpPr>
        <p:spPr bwMode="auto">
          <a:xfrm>
            <a:off x="7600823" y="3972236"/>
            <a:ext cx="1392811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7634203" y="1122864"/>
            <a:ext cx="1392811" cy="3180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55"/>
          <p:cNvSpPr>
            <a:spLocks noChangeArrowheads="1"/>
          </p:cNvSpPr>
          <p:nvPr/>
        </p:nvSpPr>
        <p:spPr bwMode="auto">
          <a:xfrm>
            <a:off x="7283281" y="2420566"/>
            <a:ext cx="16322" cy="261722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56"/>
          <p:cNvSpPr>
            <a:spLocks noChangeArrowheads="1"/>
          </p:cNvSpPr>
          <p:nvPr/>
        </p:nvSpPr>
        <p:spPr bwMode="auto">
          <a:xfrm>
            <a:off x="7283281" y="2420566"/>
            <a:ext cx="138737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5812940" y="1371863"/>
            <a:ext cx="1813103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66"/>
          <p:cNvSpPr>
            <a:spLocks noChangeArrowheads="1"/>
          </p:cNvSpPr>
          <p:nvPr/>
        </p:nvSpPr>
        <p:spPr bwMode="auto">
          <a:xfrm>
            <a:off x="6282208" y="1898388"/>
            <a:ext cx="523730" cy="223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72"/>
          <p:cNvSpPr>
            <a:spLocks noChangeArrowheads="1"/>
          </p:cNvSpPr>
          <p:nvPr/>
        </p:nvSpPr>
        <p:spPr bwMode="auto">
          <a:xfrm>
            <a:off x="5812940" y="1982546"/>
            <a:ext cx="342762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73"/>
          <p:cNvSpPr>
            <a:spLocks noChangeArrowheads="1"/>
          </p:cNvSpPr>
          <p:nvPr/>
        </p:nvSpPr>
        <p:spPr bwMode="auto">
          <a:xfrm>
            <a:off x="6890192" y="1982546"/>
            <a:ext cx="73585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74"/>
          <p:cNvSpPr>
            <a:spLocks noChangeArrowheads="1"/>
          </p:cNvSpPr>
          <p:nvPr/>
        </p:nvSpPr>
        <p:spPr bwMode="auto">
          <a:xfrm>
            <a:off x="6939158" y="1764445"/>
            <a:ext cx="357246" cy="20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75"/>
          <p:cNvSpPr>
            <a:spLocks noChangeArrowheads="1"/>
          </p:cNvSpPr>
          <p:nvPr/>
        </p:nvSpPr>
        <p:spPr bwMode="auto">
          <a:xfrm>
            <a:off x="6890192" y="1437294"/>
            <a:ext cx="730101" cy="20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76"/>
          <p:cNvSpPr>
            <a:spLocks noChangeArrowheads="1"/>
          </p:cNvSpPr>
          <p:nvPr/>
        </p:nvSpPr>
        <p:spPr bwMode="auto">
          <a:xfrm>
            <a:off x="7479144" y="1151944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77"/>
          <p:cNvSpPr>
            <a:spLocks noChangeArrowheads="1"/>
          </p:cNvSpPr>
          <p:nvPr/>
        </p:nvSpPr>
        <p:spPr bwMode="auto">
          <a:xfrm>
            <a:off x="6711498" y="2224275"/>
            <a:ext cx="483843" cy="20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78"/>
          <p:cNvSpPr>
            <a:spLocks noChangeArrowheads="1"/>
          </p:cNvSpPr>
          <p:nvPr/>
        </p:nvSpPr>
        <p:spPr bwMode="auto">
          <a:xfrm>
            <a:off x="6248389" y="3294788"/>
            <a:ext cx="261152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79"/>
          <p:cNvSpPr>
            <a:spLocks noChangeArrowheads="1"/>
          </p:cNvSpPr>
          <p:nvPr/>
        </p:nvSpPr>
        <p:spPr bwMode="auto">
          <a:xfrm>
            <a:off x="6490491" y="2180654"/>
            <a:ext cx="16322" cy="1114134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80"/>
          <p:cNvSpPr>
            <a:spLocks noChangeArrowheads="1"/>
          </p:cNvSpPr>
          <p:nvPr/>
        </p:nvSpPr>
        <p:spPr bwMode="auto">
          <a:xfrm>
            <a:off x="6554421" y="2158845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81"/>
          <p:cNvSpPr>
            <a:spLocks noChangeArrowheads="1"/>
          </p:cNvSpPr>
          <p:nvPr/>
        </p:nvSpPr>
        <p:spPr bwMode="auto">
          <a:xfrm>
            <a:off x="6008804" y="1764445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Freeform 85"/>
          <p:cNvSpPr>
            <a:spLocks/>
          </p:cNvSpPr>
          <p:nvPr/>
        </p:nvSpPr>
        <p:spPr bwMode="auto">
          <a:xfrm>
            <a:off x="6033355" y="2442376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Freeform 86"/>
          <p:cNvSpPr>
            <a:spLocks/>
          </p:cNvSpPr>
          <p:nvPr/>
        </p:nvSpPr>
        <p:spPr bwMode="auto">
          <a:xfrm>
            <a:off x="6082320" y="2333326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Rectangle 88"/>
          <p:cNvSpPr>
            <a:spLocks noChangeArrowheads="1"/>
          </p:cNvSpPr>
          <p:nvPr/>
        </p:nvSpPr>
        <p:spPr bwMode="auto">
          <a:xfrm>
            <a:off x="5592661" y="2442376"/>
            <a:ext cx="704087" cy="20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93"/>
          <p:cNvSpPr>
            <a:spLocks noChangeArrowheads="1"/>
          </p:cNvSpPr>
          <p:nvPr/>
        </p:nvSpPr>
        <p:spPr bwMode="auto">
          <a:xfrm>
            <a:off x="7600196" y="1129630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Handler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95"/>
          <p:cNvSpPr>
            <a:spLocks noChangeArrowheads="1"/>
          </p:cNvSpPr>
          <p:nvPr/>
        </p:nvSpPr>
        <p:spPr bwMode="auto">
          <a:xfrm>
            <a:off x="7617881" y="1440929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 ()</a:t>
            </a:r>
            <a:endParaRPr lang="en-US" sz="1200" i="1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get_handle()</a:t>
            </a:r>
            <a:endParaRPr lang="en-US" sz="1200" i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97"/>
          <p:cNvSpPr>
            <a:spLocks noChangeArrowheads="1"/>
          </p:cNvSpPr>
          <p:nvPr/>
        </p:nvSpPr>
        <p:spPr bwMode="auto">
          <a:xfrm>
            <a:off x="6838069" y="2748986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99"/>
          <p:cNvSpPr>
            <a:spLocks noChangeArrowheads="1"/>
          </p:cNvSpPr>
          <p:nvPr/>
        </p:nvSpPr>
        <p:spPr bwMode="auto">
          <a:xfrm>
            <a:off x="6878897" y="3214818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</a:t>
            </a: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101"/>
          <p:cNvSpPr>
            <a:spLocks noChangeArrowheads="1"/>
          </p:cNvSpPr>
          <p:nvPr/>
        </p:nvSpPr>
        <p:spPr bwMode="auto">
          <a:xfrm>
            <a:off x="7543800" y="4025336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Rectangle 103"/>
          <p:cNvSpPr>
            <a:spLocks noChangeArrowheads="1"/>
          </p:cNvSpPr>
          <p:nvPr/>
        </p:nvSpPr>
        <p:spPr bwMode="auto">
          <a:xfrm>
            <a:off x="7595383" y="4521125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 ()</a:t>
            </a:r>
            <a:endParaRPr lang="en-US" sz="120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get_handle()</a:t>
            </a:r>
            <a:endParaRPr lang="en-US" sz="1200"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Rectangle 108"/>
          <p:cNvSpPr>
            <a:spLocks noChangeArrowheads="1"/>
          </p:cNvSpPr>
          <p:nvPr/>
        </p:nvSpPr>
        <p:spPr bwMode="auto">
          <a:xfrm>
            <a:off x="4983379" y="3282716"/>
            <a:ext cx="1392811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109"/>
          <p:cNvSpPr>
            <a:spLocks noChangeArrowheads="1"/>
          </p:cNvSpPr>
          <p:nvPr/>
        </p:nvSpPr>
        <p:spPr bwMode="auto">
          <a:xfrm>
            <a:off x="4619218" y="2527038"/>
            <a:ext cx="676340" cy="205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107"/>
          <p:cNvSpPr>
            <a:spLocks noChangeArrowheads="1"/>
          </p:cNvSpPr>
          <p:nvPr/>
        </p:nvSpPr>
        <p:spPr bwMode="auto">
          <a:xfrm>
            <a:off x="4979333" y="3282716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 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106"/>
          <p:cNvSpPr>
            <a:spLocks noChangeArrowheads="1"/>
          </p:cNvSpPr>
          <p:nvPr/>
        </p:nvSpPr>
        <p:spPr bwMode="auto">
          <a:xfrm>
            <a:off x="4983379" y="2755638"/>
            <a:ext cx="1392811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105"/>
          <p:cNvSpPr>
            <a:spLocks noChangeArrowheads="1"/>
          </p:cNvSpPr>
          <p:nvPr/>
        </p:nvSpPr>
        <p:spPr bwMode="auto">
          <a:xfrm>
            <a:off x="4971168" y="2801155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Straight Connector 50"/>
          <p:cNvCxnSpPr>
            <a:stCxn id="13" idx="3"/>
          </p:cNvCxnSpPr>
          <p:nvPr/>
        </p:nvCxnSpPr>
        <p:spPr bwMode="auto">
          <a:xfrm>
            <a:off x="8670651" y="2431471"/>
            <a:ext cx="0" cy="153167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Isosceles Triangle 51"/>
          <p:cNvSpPr/>
          <p:nvPr/>
        </p:nvSpPr>
        <p:spPr bwMode="auto">
          <a:xfrm>
            <a:off x="8150329" y="2131581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92"/>
          <p:cNvSpPr>
            <a:spLocks noChangeArrowheads="1"/>
          </p:cNvSpPr>
          <p:nvPr/>
        </p:nvSpPr>
        <p:spPr bwMode="auto">
          <a:xfrm>
            <a:off x="4462143" y="1482376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90"/>
          <p:cNvSpPr>
            <a:spLocks noChangeArrowheads="1"/>
          </p:cNvSpPr>
          <p:nvPr/>
        </p:nvSpPr>
        <p:spPr bwMode="auto">
          <a:xfrm>
            <a:off x="4462143" y="1164312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780838" y="1449662"/>
            <a:ext cx="136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780838" y="2060344"/>
            <a:ext cx="136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89"/>
          <p:cNvSpPr>
            <a:spLocks noChangeArrowheads="1"/>
          </p:cNvSpPr>
          <p:nvPr/>
        </p:nvSpPr>
        <p:spPr bwMode="auto">
          <a:xfrm>
            <a:off x="4462143" y="1164312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91"/>
          <p:cNvSpPr>
            <a:spLocks noChangeArrowheads="1"/>
          </p:cNvSpPr>
          <p:nvPr/>
        </p:nvSpPr>
        <p:spPr bwMode="auto">
          <a:xfrm>
            <a:off x="4475336" y="1482376"/>
            <a:ext cx="1592089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2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134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1"/>
          <p:cNvSpPr>
            <a:spLocks noChangeAspect="1" noChangeArrowheads="1"/>
          </p:cNvSpPr>
          <p:nvPr/>
        </p:nvSpPr>
        <p:spPr bwMode="auto">
          <a:xfrm>
            <a:off x="7850187" y="1354138"/>
            <a:ext cx="19050" cy="11176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Limitations of Patterns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1219200"/>
            <a:ext cx="441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Significant </a:t>
            </a:r>
            <a:r>
              <a:rPr lang="en-US" sz="2000" dirty="0"/>
              <a:t>tedious &amp; error-prone human effort </a:t>
            </a:r>
            <a:r>
              <a:rPr lang="en-US" sz="2000" dirty="0" smtClean="0"/>
              <a:t>may be needed to </a:t>
            </a:r>
            <a:r>
              <a:rPr lang="en-US" sz="2000" dirty="0"/>
              <a:t>implement patterns manually 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 descr="File:Punishment sisyph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83" y="2286000"/>
            <a:ext cx="3450217" cy="391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50"/>
          <p:cNvSpPr>
            <a:spLocks noChangeAspect="1" noChangeArrowheads="1"/>
          </p:cNvSpPr>
          <p:nvPr/>
        </p:nvSpPr>
        <p:spPr bwMode="auto">
          <a:xfrm>
            <a:off x="7080250" y="3843338"/>
            <a:ext cx="1706562" cy="482600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0" name="Rectangle 46"/>
          <p:cNvSpPr>
            <a:spLocks noChangeAspect="1" noChangeArrowheads="1"/>
          </p:cNvSpPr>
          <p:nvPr/>
        </p:nvSpPr>
        <p:spPr bwMode="auto">
          <a:xfrm>
            <a:off x="6735762" y="5027613"/>
            <a:ext cx="1708150" cy="482600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2" name="Rectangle 42"/>
          <p:cNvSpPr>
            <a:spLocks noChangeAspect="1" noChangeArrowheads="1"/>
          </p:cNvSpPr>
          <p:nvPr/>
        </p:nvSpPr>
        <p:spPr bwMode="auto">
          <a:xfrm>
            <a:off x="7067550" y="2460626"/>
            <a:ext cx="1708150" cy="29210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6" name="Rectangle 57"/>
          <p:cNvSpPr>
            <a:spLocks noChangeAspect="1" noChangeArrowheads="1"/>
          </p:cNvSpPr>
          <p:nvPr/>
        </p:nvSpPr>
        <p:spPr bwMode="auto">
          <a:xfrm>
            <a:off x="4625975" y="1231901"/>
            <a:ext cx="2228850" cy="28098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8" name="Freeform 8"/>
          <p:cNvSpPr>
            <a:spLocks noChangeAspect="1"/>
          </p:cNvSpPr>
          <p:nvPr/>
        </p:nvSpPr>
        <p:spPr bwMode="auto">
          <a:xfrm>
            <a:off x="7729537" y="3290888"/>
            <a:ext cx="280987" cy="219075"/>
          </a:xfrm>
          <a:custGeom>
            <a:avLst/>
            <a:gdLst>
              <a:gd name="T0" fmla="*/ 0 w 168"/>
              <a:gd name="T1" fmla="*/ 139 h 131"/>
              <a:gd name="T2" fmla="*/ 169 w 168"/>
              <a:gd name="T3" fmla="*/ 139 h 131"/>
              <a:gd name="T4" fmla="*/ 182 w 168"/>
              <a:gd name="T5" fmla="*/ 139 h 131"/>
              <a:gd name="T6" fmla="*/ 169 w 168"/>
              <a:gd name="T7" fmla="*/ 153 h 131"/>
              <a:gd name="T8" fmla="*/ 84 w 168"/>
              <a:gd name="T9" fmla="*/ 27 h 131"/>
              <a:gd name="T10" fmla="*/ 84 w 168"/>
              <a:gd name="T11" fmla="*/ 15 h 131"/>
              <a:gd name="T12" fmla="*/ 99 w 168"/>
              <a:gd name="T13" fmla="*/ 0 h 131"/>
              <a:gd name="T14" fmla="*/ 99 w 168"/>
              <a:gd name="T15" fmla="*/ 15 h 131"/>
              <a:gd name="T16" fmla="*/ 182 w 168"/>
              <a:gd name="T17" fmla="*/ 139 h 131"/>
              <a:gd name="T18" fmla="*/ 196 w 168"/>
              <a:gd name="T19" fmla="*/ 153 h 131"/>
              <a:gd name="T20" fmla="*/ 169 w 168"/>
              <a:gd name="T21" fmla="*/ 153 h 131"/>
              <a:gd name="T22" fmla="*/ 0 w 168"/>
              <a:gd name="T23" fmla="*/ 153 h 131"/>
              <a:gd name="T24" fmla="*/ 0 w 168"/>
              <a:gd name="T25" fmla="*/ 139 h 1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68"/>
              <a:gd name="T40" fmla="*/ 0 h 131"/>
              <a:gd name="T41" fmla="*/ 168 w 168"/>
              <a:gd name="T42" fmla="*/ 131 h 13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68" h="131">
                <a:moveTo>
                  <a:pt x="0" y="119"/>
                </a:moveTo>
                <a:lnTo>
                  <a:pt x="144" y="119"/>
                </a:lnTo>
                <a:lnTo>
                  <a:pt x="156" y="119"/>
                </a:lnTo>
                <a:lnTo>
                  <a:pt x="144" y="131"/>
                </a:lnTo>
                <a:lnTo>
                  <a:pt x="72" y="24"/>
                </a:lnTo>
                <a:lnTo>
                  <a:pt x="72" y="12"/>
                </a:lnTo>
                <a:lnTo>
                  <a:pt x="84" y="0"/>
                </a:lnTo>
                <a:lnTo>
                  <a:pt x="84" y="12"/>
                </a:lnTo>
                <a:lnTo>
                  <a:pt x="156" y="119"/>
                </a:lnTo>
                <a:lnTo>
                  <a:pt x="168" y="131"/>
                </a:lnTo>
                <a:lnTo>
                  <a:pt x="144" y="131"/>
                </a:lnTo>
                <a:lnTo>
                  <a:pt x="0" y="131"/>
                </a:lnTo>
                <a:lnTo>
                  <a:pt x="0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>
            <a:spLocks noChangeAspect="1"/>
          </p:cNvSpPr>
          <p:nvPr/>
        </p:nvSpPr>
        <p:spPr bwMode="auto">
          <a:xfrm>
            <a:off x="7710487" y="3311526"/>
            <a:ext cx="158750" cy="198438"/>
          </a:xfrm>
          <a:custGeom>
            <a:avLst/>
            <a:gdLst>
              <a:gd name="T0" fmla="*/ 108 w 96"/>
              <a:gd name="T1" fmla="*/ 15 h 119"/>
              <a:gd name="T2" fmla="*/ 27 w 96"/>
              <a:gd name="T3" fmla="*/ 138 h 119"/>
              <a:gd name="T4" fmla="*/ 15 w 96"/>
              <a:gd name="T5" fmla="*/ 138 h 119"/>
              <a:gd name="T6" fmla="*/ 0 w 96"/>
              <a:gd name="T7" fmla="*/ 138 h 119"/>
              <a:gd name="T8" fmla="*/ 15 w 96"/>
              <a:gd name="T9" fmla="*/ 124 h 119"/>
              <a:gd name="T10" fmla="*/ 96 w 96"/>
              <a:gd name="T11" fmla="*/ 0 h 119"/>
              <a:gd name="T12" fmla="*/ 108 w 96"/>
              <a:gd name="T13" fmla="*/ 15 h 11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6"/>
              <a:gd name="T22" fmla="*/ 0 h 119"/>
              <a:gd name="T23" fmla="*/ 96 w 96"/>
              <a:gd name="T24" fmla="*/ 119 h 11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6" h="119">
                <a:moveTo>
                  <a:pt x="96" y="12"/>
                </a:moveTo>
                <a:lnTo>
                  <a:pt x="24" y="119"/>
                </a:lnTo>
                <a:lnTo>
                  <a:pt x="12" y="119"/>
                </a:lnTo>
                <a:lnTo>
                  <a:pt x="0" y="119"/>
                </a:lnTo>
                <a:lnTo>
                  <a:pt x="12" y="107"/>
                </a:lnTo>
                <a:lnTo>
                  <a:pt x="84" y="0"/>
                </a:lnTo>
                <a:lnTo>
                  <a:pt x="96" y="12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Rectangle 10"/>
          <p:cNvSpPr>
            <a:spLocks noChangeAspect="1" noChangeArrowheads="1"/>
          </p:cNvSpPr>
          <p:nvPr/>
        </p:nvSpPr>
        <p:spPr bwMode="auto">
          <a:xfrm>
            <a:off x="7850187" y="3509963"/>
            <a:ext cx="19050" cy="2397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12"/>
          <p:cNvSpPr>
            <a:spLocks noChangeAspect="1" noChangeArrowheads="1"/>
          </p:cNvSpPr>
          <p:nvPr/>
        </p:nvSpPr>
        <p:spPr bwMode="auto">
          <a:xfrm>
            <a:off x="5576887" y="2711451"/>
            <a:ext cx="920750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3"/>
          <p:cNvSpPr>
            <a:spLocks noChangeAspect="1" noChangeArrowheads="1"/>
          </p:cNvSpPr>
          <p:nvPr/>
        </p:nvSpPr>
        <p:spPr bwMode="auto">
          <a:xfrm>
            <a:off x="6477000" y="2711451"/>
            <a:ext cx="20637" cy="379413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" name="Rectangle 14"/>
          <p:cNvSpPr>
            <a:spLocks noChangeAspect="1" noChangeArrowheads="1"/>
          </p:cNvSpPr>
          <p:nvPr/>
        </p:nvSpPr>
        <p:spPr bwMode="auto">
          <a:xfrm>
            <a:off x="5576887" y="3070226"/>
            <a:ext cx="900112" cy="206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5"/>
          <p:cNvSpPr>
            <a:spLocks noChangeAspect="1" noChangeArrowheads="1"/>
          </p:cNvSpPr>
          <p:nvPr/>
        </p:nvSpPr>
        <p:spPr bwMode="auto">
          <a:xfrm>
            <a:off x="5576887" y="2711451"/>
            <a:ext cx="20637" cy="358775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" name="Rectangle 16"/>
          <p:cNvSpPr>
            <a:spLocks noChangeAspect="1" noChangeArrowheads="1"/>
          </p:cNvSpPr>
          <p:nvPr/>
        </p:nvSpPr>
        <p:spPr bwMode="auto">
          <a:xfrm>
            <a:off x="5716587" y="2797175"/>
            <a:ext cx="590550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400" b="1" u="none" dirty="0">
                <a:solidFill>
                  <a:srgbClr val="000000"/>
                </a:solidFill>
              </a:rPr>
              <a:t>Handle</a:t>
            </a:r>
            <a:endParaRPr lang="en-US" b="1" u="none" dirty="0"/>
          </a:p>
        </p:txBody>
      </p:sp>
      <p:sp>
        <p:nvSpPr>
          <p:cNvPr id="16" name="Rectangle 17"/>
          <p:cNvSpPr>
            <a:spLocks noChangeAspect="1" noChangeArrowheads="1"/>
          </p:cNvSpPr>
          <p:nvPr/>
        </p:nvSpPr>
        <p:spPr bwMode="auto">
          <a:xfrm>
            <a:off x="6537325" y="2670176"/>
            <a:ext cx="320675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uses</a:t>
            </a:r>
            <a:endParaRPr lang="en-US" b="1" u="none"/>
          </a:p>
        </p:txBody>
      </p:sp>
      <p:sp>
        <p:nvSpPr>
          <p:cNvPr id="17" name="Rectangle 18"/>
          <p:cNvSpPr>
            <a:spLocks noChangeAspect="1" noChangeArrowheads="1"/>
          </p:cNvSpPr>
          <p:nvPr/>
        </p:nvSpPr>
        <p:spPr bwMode="auto">
          <a:xfrm>
            <a:off x="7550150" y="1093788"/>
            <a:ext cx="9271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u="none">
                <a:solidFill>
                  <a:srgbClr val="000000"/>
                </a:solidFill>
              </a:rPr>
              <a:t>demultiplexes</a:t>
            </a:r>
            <a:endParaRPr lang="en-US" b="1" u="none"/>
          </a:p>
        </p:txBody>
      </p:sp>
      <p:sp>
        <p:nvSpPr>
          <p:cNvPr id="18" name="Rectangle 19"/>
          <p:cNvSpPr>
            <a:spLocks noChangeAspect="1" noChangeArrowheads="1"/>
          </p:cNvSpPr>
          <p:nvPr/>
        </p:nvSpPr>
        <p:spPr bwMode="auto">
          <a:xfrm>
            <a:off x="6135687" y="3135313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sp>
        <p:nvSpPr>
          <p:cNvPr id="19" name="Rectangle 20"/>
          <p:cNvSpPr>
            <a:spLocks noChangeAspect="1" noChangeArrowheads="1"/>
          </p:cNvSpPr>
          <p:nvPr/>
        </p:nvSpPr>
        <p:spPr bwMode="auto">
          <a:xfrm>
            <a:off x="6888162" y="1354138"/>
            <a:ext cx="981075" cy="1905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22"/>
          <p:cNvSpPr>
            <a:spLocks noChangeAspect="1" noChangeArrowheads="1"/>
          </p:cNvSpPr>
          <p:nvPr/>
        </p:nvSpPr>
        <p:spPr bwMode="auto">
          <a:xfrm>
            <a:off x="5727700" y="2471738"/>
            <a:ext cx="19050" cy="198438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23"/>
          <p:cNvSpPr>
            <a:spLocks noChangeAspect="1"/>
          </p:cNvSpPr>
          <p:nvPr/>
        </p:nvSpPr>
        <p:spPr bwMode="auto">
          <a:xfrm>
            <a:off x="5727700" y="2471738"/>
            <a:ext cx="79375" cy="258763"/>
          </a:xfrm>
          <a:custGeom>
            <a:avLst/>
            <a:gdLst>
              <a:gd name="T0" fmla="*/ 54 w 48"/>
              <a:gd name="T1" fmla="*/ 0 h 155"/>
              <a:gd name="T2" fmla="*/ 42 w 48"/>
              <a:gd name="T3" fmla="*/ 0 h 155"/>
              <a:gd name="T4" fmla="*/ 0 w 48"/>
              <a:gd name="T5" fmla="*/ 138 h 155"/>
              <a:gd name="T6" fmla="*/ 0 w 48"/>
              <a:gd name="T7" fmla="*/ 138 h 155"/>
              <a:gd name="T8" fmla="*/ 15 w 48"/>
              <a:gd name="T9" fmla="*/ 180 h 155"/>
              <a:gd name="T10" fmla="*/ 15 w 48"/>
              <a:gd name="T11" fmla="*/ 138 h 155"/>
              <a:gd name="T12" fmla="*/ 54 w 48"/>
              <a:gd name="T13" fmla="*/ 0 h 15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8"/>
              <a:gd name="T22" fmla="*/ 0 h 155"/>
              <a:gd name="T23" fmla="*/ 48 w 48"/>
              <a:gd name="T24" fmla="*/ 155 h 15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8" h="155">
                <a:moveTo>
                  <a:pt x="48" y="0"/>
                </a:moveTo>
                <a:lnTo>
                  <a:pt x="36" y="0"/>
                </a:lnTo>
                <a:lnTo>
                  <a:pt x="0" y="119"/>
                </a:lnTo>
                <a:lnTo>
                  <a:pt x="12" y="155"/>
                </a:lnTo>
                <a:lnTo>
                  <a:pt x="12" y="119"/>
                </a:lnTo>
                <a:lnTo>
                  <a:pt x="48" y="0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24"/>
          <p:cNvSpPr>
            <a:spLocks noChangeAspect="1"/>
          </p:cNvSpPr>
          <p:nvPr/>
        </p:nvSpPr>
        <p:spPr bwMode="auto">
          <a:xfrm>
            <a:off x="5667375" y="2471738"/>
            <a:ext cx="79375" cy="198438"/>
          </a:xfrm>
          <a:custGeom>
            <a:avLst/>
            <a:gdLst>
              <a:gd name="T0" fmla="*/ 42 w 48"/>
              <a:gd name="T1" fmla="*/ 138 h 119"/>
              <a:gd name="T2" fmla="*/ 54 w 48"/>
              <a:gd name="T3" fmla="*/ 138 h 119"/>
              <a:gd name="T4" fmla="*/ 15 w 48"/>
              <a:gd name="T5" fmla="*/ 0 h 119"/>
              <a:gd name="T6" fmla="*/ 0 w 48"/>
              <a:gd name="T7" fmla="*/ 0 h 119"/>
              <a:gd name="T8" fmla="*/ 42 w 48"/>
              <a:gd name="T9" fmla="*/ 138 h 11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8"/>
              <a:gd name="T16" fmla="*/ 0 h 119"/>
              <a:gd name="T17" fmla="*/ 48 w 48"/>
              <a:gd name="T18" fmla="*/ 119 h 11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8" h="119">
                <a:moveTo>
                  <a:pt x="36" y="119"/>
                </a:moveTo>
                <a:lnTo>
                  <a:pt x="48" y="119"/>
                </a:lnTo>
                <a:lnTo>
                  <a:pt x="12" y="0"/>
                </a:lnTo>
                <a:lnTo>
                  <a:pt x="0" y="0"/>
                </a:lnTo>
                <a:lnTo>
                  <a:pt x="36" y="119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5"/>
          <p:cNvSpPr>
            <a:spLocks noChangeAspect="1" noChangeArrowheads="1"/>
          </p:cNvSpPr>
          <p:nvPr/>
        </p:nvSpPr>
        <p:spPr bwMode="auto">
          <a:xfrm>
            <a:off x="5730875" y="2332038"/>
            <a:ext cx="19050" cy="139700"/>
          </a:xfrm>
          <a:prstGeom prst="rect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Rectangle 26"/>
          <p:cNvSpPr>
            <a:spLocks noChangeAspect="1" noChangeArrowheads="1"/>
          </p:cNvSpPr>
          <p:nvPr/>
        </p:nvSpPr>
        <p:spPr bwMode="auto">
          <a:xfrm>
            <a:off x="7980362" y="2212976"/>
            <a:ext cx="10318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u="none">
                <a:solidFill>
                  <a:srgbClr val="000000"/>
                </a:solidFill>
              </a:rPr>
              <a:t>*</a:t>
            </a:r>
            <a:endParaRPr lang="en-US" b="1" u="none"/>
          </a:p>
        </p:txBody>
      </p:sp>
      <p:grpSp>
        <p:nvGrpSpPr>
          <p:cNvPr id="26" name="Group 368"/>
          <p:cNvGrpSpPr>
            <a:grpSpLocks/>
          </p:cNvGrpSpPr>
          <p:nvPr/>
        </p:nvGrpSpPr>
        <p:grpSpPr bwMode="auto">
          <a:xfrm rot="16200000">
            <a:off x="5791200" y="3416301"/>
            <a:ext cx="479425" cy="139700"/>
            <a:chOff x="3230" y="1648"/>
            <a:chExt cx="302" cy="88"/>
          </a:xfrm>
        </p:grpSpPr>
        <p:sp>
          <p:nvSpPr>
            <p:cNvPr id="71" name="Freeform 28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9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33"/>
          <p:cNvSpPr>
            <a:spLocks noChangeAspect="1"/>
          </p:cNvSpPr>
          <p:nvPr/>
        </p:nvSpPr>
        <p:spPr bwMode="auto">
          <a:xfrm>
            <a:off x="6907212" y="1293813"/>
            <a:ext cx="361950" cy="120650"/>
          </a:xfrm>
          <a:custGeom>
            <a:avLst/>
            <a:gdLst>
              <a:gd name="T0" fmla="*/ 0 w 217"/>
              <a:gd name="T1" fmla="*/ 42 h 72"/>
              <a:gd name="T2" fmla="*/ 127 w 217"/>
              <a:gd name="T3" fmla="*/ 0 h 72"/>
              <a:gd name="T4" fmla="*/ 252 w 217"/>
              <a:gd name="T5" fmla="*/ 42 h 72"/>
              <a:gd name="T6" fmla="*/ 127 w 217"/>
              <a:gd name="T7" fmla="*/ 84 h 72"/>
              <a:gd name="T8" fmla="*/ 0 w 217"/>
              <a:gd name="T9" fmla="*/ 42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7"/>
              <a:gd name="T16" fmla="*/ 0 h 72"/>
              <a:gd name="T17" fmla="*/ 217 w 217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7" h="72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109" y="72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6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Freeform 34"/>
          <p:cNvSpPr>
            <a:spLocks noChangeAspect="1"/>
          </p:cNvSpPr>
          <p:nvPr/>
        </p:nvSpPr>
        <p:spPr bwMode="auto">
          <a:xfrm>
            <a:off x="6907212" y="1293813"/>
            <a:ext cx="422275" cy="139700"/>
          </a:xfrm>
          <a:custGeom>
            <a:avLst/>
            <a:gdLst>
              <a:gd name="T0" fmla="*/ 0 w 253"/>
              <a:gd name="T1" fmla="*/ 42 h 84"/>
              <a:gd name="T2" fmla="*/ 127 w 253"/>
              <a:gd name="T3" fmla="*/ 0 h 84"/>
              <a:gd name="T4" fmla="*/ 127 w 253"/>
              <a:gd name="T5" fmla="*/ 0 h 84"/>
              <a:gd name="T6" fmla="*/ 127 w 253"/>
              <a:gd name="T7" fmla="*/ 0 h 84"/>
              <a:gd name="T8" fmla="*/ 252 w 253"/>
              <a:gd name="T9" fmla="*/ 42 h 84"/>
              <a:gd name="T10" fmla="*/ 294 w 253"/>
              <a:gd name="T11" fmla="*/ 42 h 84"/>
              <a:gd name="T12" fmla="*/ 252 w 253"/>
              <a:gd name="T13" fmla="*/ 54 h 84"/>
              <a:gd name="T14" fmla="*/ 127 w 253"/>
              <a:gd name="T15" fmla="*/ 96 h 84"/>
              <a:gd name="T16" fmla="*/ 127 w 253"/>
              <a:gd name="T17" fmla="*/ 96 h 84"/>
              <a:gd name="T18" fmla="*/ 127 w 253"/>
              <a:gd name="T19" fmla="*/ 96 h 84"/>
              <a:gd name="T20" fmla="*/ 127 w 253"/>
              <a:gd name="T21" fmla="*/ 83 h 84"/>
              <a:gd name="T22" fmla="*/ 252 w 253"/>
              <a:gd name="T23" fmla="*/ 42 h 84"/>
              <a:gd name="T24" fmla="*/ 252 w 253"/>
              <a:gd name="T25" fmla="*/ 54 h 84"/>
              <a:gd name="T26" fmla="*/ 252 w 253"/>
              <a:gd name="T27" fmla="*/ 54 h 84"/>
              <a:gd name="T28" fmla="*/ 127 w 253"/>
              <a:gd name="T29" fmla="*/ 15 h 84"/>
              <a:gd name="T30" fmla="*/ 127 w 253"/>
              <a:gd name="T31" fmla="*/ 0 h 84"/>
              <a:gd name="T32" fmla="*/ 127 w 253"/>
              <a:gd name="T33" fmla="*/ 15 h 84"/>
              <a:gd name="T34" fmla="*/ 0 w 253"/>
              <a:gd name="T35" fmla="*/ 54 h 84"/>
              <a:gd name="T36" fmla="*/ 0 w 253"/>
              <a:gd name="T37" fmla="*/ 42 h 84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53"/>
              <a:gd name="T58" fmla="*/ 0 h 84"/>
              <a:gd name="T59" fmla="*/ 253 w 253"/>
              <a:gd name="T60" fmla="*/ 84 h 84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53" h="84">
                <a:moveTo>
                  <a:pt x="0" y="36"/>
                </a:moveTo>
                <a:lnTo>
                  <a:pt x="109" y="0"/>
                </a:lnTo>
                <a:lnTo>
                  <a:pt x="217" y="36"/>
                </a:lnTo>
                <a:lnTo>
                  <a:pt x="253" y="36"/>
                </a:lnTo>
                <a:lnTo>
                  <a:pt x="217" y="48"/>
                </a:lnTo>
                <a:lnTo>
                  <a:pt x="109" y="84"/>
                </a:lnTo>
                <a:lnTo>
                  <a:pt x="109" y="72"/>
                </a:lnTo>
                <a:lnTo>
                  <a:pt x="217" y="36"/>
                </a:lnTo>
                <a:lnTo>
                  <a:pt x="217" y="48"/>
                </a:lnTo>
                <a:lnTo>
                  <a:pt x="109" y="12"/>
                </a:lnTo>
                <a:lnTo>
                  <a:pt x="109" y="0"/>
                </a:lnTo>
                <a:lnTo>
                  <a:pt x="109" y="12"/>
                </a:lnTo>
                <a:lnTo>
                  <a:pt x="0" y="48"/>
                </a:lnTo>
                <a:lnTo>
                  <a:pt x="0" y="36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Freeform 35"/>
          <p:cNvSpPr>
            <a:spLocks noChangeAspect="1"/>
          </p:cNvSpPr>
          <p:nvPr/>
        </p:nvSpPr>
        <p:spPr bwMode="auto">
          <a:xfrm>
            <a:off x="6848475" y="1354138"/>
            <a:ext cx="241300" cy="79375"/>
          </a:xfrm>
          <a:custGeom>
            <a:avLst/>
            <a:gdLst>
              <a:gd name="T0" fmla="*/ 167 w 145"/>
              <a:gd name="T1" fmla="*/ 54 h 48"/>
              <a:gd name="T2" fmla="*/ 42 w 145"/>
              <a:gd name="T3" fmla="*/ 15 h 48"/>
              <a:gd name="T4" fmla="*/ 0 w 145"/>
              <a:gd name="T5" fmla="*/ 15 h 48"/>
              <a:gd name="T6" fmla="*/ 42 w 145"/>
              <a:gd name="T7" fmla="*/ 0 h 48"/>
              <a:gd name="T8" fmla="*/ 42 w 145"/>
              <a:gd name="T9" fmla="*/ 0 h 48"/>
              <a:gd name="T10" fmla="*/ 167 w 145"/>
              <a:gd name="T11" fmla="*/ 42 h 48"/>
              <a:gd name="T12" fmla="*/ 167 w 145"/>
              <a:gd name="T13" fmla="*/ 54 h 4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5"/>
              <a:gd name="T22" fmla="*/ 0 h 48"/>
              <a:gd name="T23" fmla="*/ 145 w 145"/>
              <a:gd name="T24" fmla="*/ 48 h 4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5" h="48">
                <a:moveTo>
                  <a:pt x="145" y="48"/>
                </a:moveTo>
                <a:lnTo>
                  <a:pt x="36" y="12"/>
                </a:lnTo>
                <a:lnTo>
                  <a:pt x="0" y="12"/>
                </a:lnTo>
                <a:lnTo>
                  <a:pt x="36" y="0"/>
                </a:lnTo>
                <a:lnTo>
                  <a:pt x="145" y="36"/>
                </a:lnTo>
                <a:lnTo>
                  <a:pt x="145" y="48"/>
                </a:lnTo>
                <a:close/>
              </a:path>
            </a:pathLst>
          </a:custGeom>
          <a:blipFill dpi="0" rotWithShape="0">
            <a:blip r:embed="rId3" cstate="print"/>
            <a:srcRect/>
            <a:tile tx="0" ty="0" sx="100000" sy="100000" flip="none" algn="tl"/>
          </a:blip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6"/>
          <p:cNvGrpSpPr>
            <a:grpSpLocks noChangeAspect="1"/>
          </p:cNvGrpSpPr>
          <p:nvPr/>
        </p:nvGrpSpPr>
        <p:grpSpPr bwMode="auto">
          <a:xfrm>
            <a:off x="4637087" y="3687763"/>
            <a:ext cx="2043112" cy="1179513"/>
            <a:chOff x="2310" y="2679"/>
            <a:chExt cx="1225" cy="707"/>
          </a:xfrm>
        </p:grpSpPr>
        <p:sp>
          <p:nvSpPr>
            <p:cNvPr id="68" name="Rectangle 38"/>
            <p:cNvSpPr>
              <a:spLocks noChangeAspect="1" noChangeArrowheads="1"/>
            </p:cNvSpPr>
            <p:nvPr/>
          </p:nvSpPr>
          <p:spPr bwMode="auto">
            <a:xfrm>
              <a:off x="2346" y="2685"/>
              <a:ext cx="1072" cy="169"/>
            </a:xfrm>
            <a:prstGeom prst="rect">
              <a:avLst/>
            </a:prstGeom>
            <a:solidFill>
              <a:srgbClr val="98C3C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7" name="Rectangle 37"/>
            <p:cNvSpPr>
              <a:spLocks noChangeAspect="1" noChangeArrowheads="1"/>
            </p:cNvSpPr>
            <p:nvPr/>
          </p:nvSpPr>
          <p:spPr bwMode="auto">
            <a:xfrm>
              <a:off x="2386" y="2679"/>
              <a:ext cx="962" cy="17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400" b="1" u="none">
                  <a:solidFill>
                    <a:srgbClr val="000000"/>
                  </a:solidFill>
                  <a:cs typeface="Times New Roman" pitchFamily="18" charset="0"/>
                </a:rPr>
                <a:t>Handle Set</a:t>
              </a:r>
              <a:endParaRPr lang="en-US" sz="1400" b="1" u="none">
                <a:cs typeface="Times New Roman" pitchFamily="18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69" name="Rectangle 39"/>
            <p:cNvSpPr>
              <a:spLocks noChangeAspect="1" noChangeArrowheads="1"/>
            </p:cNvSpPr>
            <p:nvPr/>
          </p:nvSpPr>
          <p:spPr bwMode="auto">
            <a:xfrm>
              <a:off x="2310" y="2834"/>
              <a:ext cx="1225" cy="55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handle_events()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deactivate_handle()</a:t>
              </a:r>
              <a:endParaRPr lang="en-US" sz="1400" u="none">
                <a:cs typeface="Times New Roman" pitchFamily="18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reactivate_handle()</a:t>
              </a: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400" u="none">
                  <a:solidFill>
                    <a:srgbClr val="000000"/>
                  </a:solidFill>
                  <a:cs typeface="Times New Roman" pitchFamily="18" charset="0"/>
                </a:rPr>
                <a:t>select()</a:t>
              </a:r>
              <a:endParaRPr lang="en-US" sz="1400" u="none">
                <a:cs typeface="Times New Roman" pitchFamily="18" charset="0"/>
              </a:endParaRPr>
            </a:p>
            <a:p>
              <a:pPr>
                <a:tabLst>
                  <a:tab pos="611188" algn="l"/>
                </a:tabLst>
              </a:pPr>
              <a:endParaRPr lang="en-US" sz="1400" u="none"/>
            </a:p>
          </p:txBody>
        </p:sp>
        <p:sp>
          <p:nvSpPr>
            <p:cNvPr id="70" name="Rectangle 40"/>
            <p:cNvSpPr>
              <a:spLocks noChangeAspect="1" noChangeArrowheads="1"/>
            </p:cNvSpPr>
            <p:nvPr/>
          </p:nvSpPr>
          <p:spPr bwMode="auto">
            <a:xfrm>
              <a:off x="2346" y="2854"/>
              <a:ext cx="1072" cy="525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31" name="Rectangle 41"/>
          <p:cNvSpPr>
            <a:spLocks noChangeAspect="1" noChangeArrowheads="1"/>
          </p:cNvSpPr>
          <p:nvPr/>
        </p:nvSpPr>
        <p:spPr bwMode="auto">
          <a:xfrm>
            <a:off x="7037387" y="2439988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i="1" u="none">
                <a:solidFill>
                  <a:srgbClr val="000000"/>
                </a:solidFill>
                <a:cs typeface="Times New Roman" pitchFamily="18" charset="0"/>
              </a:rPr>
              <a:t>Event Handler</a:t>
            </a:r>
            <a:endParaRPr lang="en-US" sz="1400" b="1" i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i="1" u="none"/>
          </a:p>
        </p:txBody>
      </p:sp>
      <p:sp>
        <p:nvSpPr>
          <p:cNvPr id="33" name="Rectangle 43"/>
          <p:cNvSpPr>
            <a:spLocks noChangeAspect="1" noChangeArrowheads="1"/>
          </p:cNvSpPr>
          <p:nvPr/>
        </p:nvSpPr>
        <p:spPr bwMode="auto">
          <a:xfrm>
            <a:off x="7078662" y="2751138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i="1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i="1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i="1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i="1" u="none" dirty="0"/>
          </a:p>
        </p:txBody>
      </p:sp>
      <p:sp>
        <p:nvSpPr>
          <p:cNvPr id="34" name="Rectangle 44"/>
          <p:cNvSpPr>
            <a:spLocks noChangeAspect="1" noChangeArrowheads="1"/>
          </p:cNvSpPr>
          <p:nvPr/>
        </p:nvSpPr>
        <p:spPr bwMode="auto">
          <a:xfrm>
            <a:off x="7067550" y="2752726"/>
            <a:ext cx="1708150" cy="54451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5" name="Rectangle 49"/>
          <p:cNvSpPr>
            <a:spLocks noChangeAspect="1" noChangeArrowheads="1"/>
          </p:cNvSpPr>
          <p:nvPr/>
        </p:nvSpPr>
        <p:spPr bwMode="auto">
          <a:xfrm>
            <a:off x="7050087" y="3833813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B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37" name="Rectangle 51"/>
          <p:cNvSpPr>
            <a:spLocks noChangeAspect="1" noChangeArrowheads="1"/>
          </p:cNvSpPr>
          <p:nvPr/>
        </p:nvSpPr>
        <p:spPr bwMode="auto">
          <a:xfrm>
            <a:off x="7059612" y="4365626"/>
            <a:ext cx="1835150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handle_event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 ()</a:t>
            </a:r>
            <a:endParaRPr lang="en-US" sz="1400" u="none" dirty="0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 dirty="0" err="1">
                <a:solidFill>
                  <a:srgbClr val="000000"/>
                </a:solidFill>
                <a:cs typeface="Times New Roman" pitchFamily="18" charset="0"/>
              </a:rPr>
              <a:t>get_handle</a:t>
            </a:r>
            <a:r>
              <a:rPr lang="en-GB" sz="1400" u="none" dirty="0">
                <a:solidFill>
                  <a:srgbClr val="000000"/>
                </a:solidFill>
                <a:cs typeface="Times New Roman" pitchFamily="18" charset="0"/>
              </a:rPr>
              <a:t>()</a:t>
            </a:r>
            <a:endParaRPr lang="en-US" sz="1400" u="none" dirty="0"/>
          </a:p>
        </p:txBody>
      </p:sp>
      <p:sp>
        <p:nvSpPr>
          <p:cNvPr id="38" name="Rectangle 52"/>
          <p:cNvSpPr>
            <a:spLocks noChangeAspect="1" noChangeArrowheads="1"/>
          </p:cNvSpPr>
          <p:nvPr/>
        </p:nvSpPr>
        <p:spPr bwMode="auto">
          <a:xfrm>
            <a:off x="7080250" y="4325938"/>
            <a:ext cx="1706562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9" name="Rectangle 45"/>
          <p:cNvSpPr>
            <a:spLocks noChangeAspect="1" noChangeArrowheads="1"/>
          </p:cNvSpPr>
          <p:nvPr/>
        </p:nvSpPr>
        <p:spPr bwMode="auto">
          <a:xfrm>
            <a:off x="6705600" y="4999038"/>
            <a:ext cx="1816100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Concrete Event Handler A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1" name="Rectangle 47"/>
          <p:cNvSpPr>
            <a:spLocks noChangeAspect="1" noChangeArrowheads="1"/>
          </p:cNvSpPr>
          <p:nvPr/>
        </p:nvSpPr>
        <p:spPr bwMode="auto">
          <a:xfrm>
            <a:off x="6716712" y="5529263"/>
            <a:ext cx="1835150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handle_event ()</a:t>
            </a:r>
            <a:endParaRPr lang="en-US" sz="1400" u="none">
              <a:cs typeface="Times New Roman" pitchFamily="18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get_handle()</a:t>
            </a:r>
            <a:endParaRPr lang="en-US" sz="1400" u="none"/>
          </a:p>
        </p:txBody>
      </p:sp>
      <p:sp>
        <p:nvSpPr>
          <p:cNvPr id="42" name="Rectangle 48"/>
          <p:cNvSpPr>
            <a:spLocks noChangeAspect="1" noChangeArrowheads="1"/>
          </p:cNvSpPr>
          <p:nvPr/>
        </p:nvSpPr>
        <p:spPr bwMode="auto">
          <a:xfrm>
            <a:off x="6735762" y="5510213"/>
            <a:ext cx="1708150" cy="5461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3" name="Line 53"/>
          <p:cNvSpPr>
            <a:spLocks noChangeAspect="1" noChangeShapeType="1"/>
          </p:cNvSpPr>
          <p:nvPr/>
        </p:nvSpPr>
        <p:spPr bwMode="auto">
          <a:xfrm>
            <a:off x="6848475" y="3738563"/>
            <a:ext cx="0" cy="1287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4" name="Line 54"/>
          <p:cNvSpPr>
            <a:spLocks noChangeAspect="1" noChangeShapeType="1"/>
          </p:cNvSpPr>
          <p:nvPr/>
        </p:nvSpPr>
        <p:spPr bwMode="auto">
          <a:xfrm>
            <a:off x="8029575" y="3748088"/>
            <a:ext cx="0" cy="968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5" name="Rectangle 56"/>
          <p:cNvSpPr>
            <a:spLocks noChangeAspect="1" noChangeArrowheads="1"/>
          </p:cNvSpPr>
          <p:nvPr/>
        </p:nvSpPr>
        <p:spPr bwMode="auto">
          <a:xfrm>
            <a:off x="4943475" y="1212851"/>
            <a:ext cx="1604962" cy="292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400" b="1" u="none">
                <a:solidFill>
                  <a:srgbClr val="000000"/>
                </a:solidFill>
                <a:cs typeface="Times New Roman" pitchFamily="18" charset="0"/>
              </a:rPr>
              <a:t>Thread Pool</a:t>
            </a:r>
            <a:endParaRPr lang="en-US" sz="1400" b="1" u="none">
              <a:cs typeface="Times New Roman" pitchFamily="18" charset="0"/>
            </a:endParaRPr>
          </a:p>
          <a:p>
            <a:pPr algn="ctr"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7" name="Rectangle 58"/>
          <p:cNvSpPr>
            <a:spLocks noChangeAspect="1" noChangeArrowheads="1"/>
          </p:cNvSpPr>
          <p:nvPr/>
        </p:nvSpPr>
        <p:spPr bwMode="auto">
          <a:xfrm>
            <a:off x="4572000" y="1838326"/>
            <a:ext cx="2138362" cy="7064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join()</a:t>
            </a: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promote_new_leader()</a:t>
            </a:r>
            <a:endParaRPr lang="en-US" sz="1400" u="none">
              <a:cs typeface="Times New Roman" pitchFamily="18" charset="0"/>
            </a:endParaRPr>
          </a:p>
          <a:p>
            <a:pPr>
              <a:tabLst>
                <a:tab pos="611188" algn="l"/>
              </a:tabLst>
            </a:pPr>
            <a:endParaRPr lang="en-US" sz="1400" u="none"/>
          </a:p>
        </p:txBody>
      </p:sp>
      <p:sp>
        <p:nvSpPr>
          <p:cNvPr id="48" name="Rectangle 59"/>
          <p:cNvSpPr>
            <a:spLocks noChangeAspect="1" noChangeArrowheads="1"/>
          </p:cNvSpPr>
          <p:nvPr/>
        </p:nvSpPr>
        <p:spPr bwMode="auto">
          <a:xfrm>
            <a:off x="4630737" y="1782763"/>
            <a:ext cx="2225675" cy="5556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9" name="Rectangle 60"/>
          <p:cNvSpPr>
            <a:spLocks noChangeAspect="1" noChangeArrowheads="1"/>
          </p:cNvSpPr>
          <p:nvPr/>
        </p:nvSpPr>
        <p:spPr bwMode="auto">
          <a:xfrm>
            <a:off x="4633005" y="1516063"/>
            <a:ext cx="2227262" cy="2667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0" name="Rectangle 61"/>
          <p:cNvSpPr>
            <a:spLocks noChangeAspect="1" noChangeArrowheads="1"/>
          </p:cNvSpPr>
          <p:nvPr/>
        </p:nvSpPr>
        <p:spPr bwMode="auto">
          <a:xfrm>
            <a:off x="4573587" y="1477963"/>
            <a:ext cx="1189037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u="none">
                <a:solidFill>
                  <a:srgbClr val="000000"/>
                </a:solidFill>
                <a:cs typeface="Times New Roman" pitchFamily="18" charset="0"/>
              </a:rPr>
              <a:t>synchronizer</a:t>
            </a:r>
            <a:endParaRPr lang="en-US" sz="1400" u="none">
              <a:solidFill>
                <a:srgbClr val="000000"/>
              </a:solidFill>
              <a:cs typeface="Times New Roman" pitchFamily="18" charset="0"/>
            </a:endParaRPr>
          </a:p>
        </p:txBody>
      </p:sp>
      <p:sp>
        <p:nvSpPr>
          <p:cNvPr id="51" name="Rectangle 62"/>
          <p:cNvSpPr>
            <a:spLocks noChangeAspect="1" noChangeArrowheads="1"/>
          </p:cNvSpPr>
          <p:nvPr/>
        </p:nvSpPr>
        <p:spPr bwMode="auto">
          <a:xfrm>
            <a:off x="6132512" y="1576388"/>
            <a:ext cx="704850" cy="376238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52" name="Group 63"/>
          <p:cNvGrpSpPr>
            <a:grpSpLocks noChangeAspect="1"/>
          </p:cNvGrpSpPr>
          <p:nvPr/>
        </p:nvGrpSpPr>
        <p:grpSpPr bwMode="auto">
          <a:xfrm>
            <a:off x="6130925" y="1612901"/>
            <a:ext cx="660400" cy="620713"/>
            <a:chOff x="4470" y="2177"/>
            <a:chExt cx="396" cy="372"/>
          </a:xfrm>
        </p:grpSpPr>
        <p:sp>
          <p:nvSpPr>
            <p:cNvPr id="60" name="Rectangle 64"/>
            <p:cNvSpPr>
              <a:spLocks noChangeAspect="1" noChangeArrowheads="1"/>
            </p:cNvSpPr>
            <p:nvPr/>
          </p:nvSpPr>
          <p:spPr bwMode="auto">
            <a:xfrm>
              <a:off x="4506" y="2177"/>
              <a:ext cx="360" cy="252"/>
            </a:xfrm>
            <a:prstGeom prst="rect">
              <a:avLst/>
            </a:prstGeom>
            <a:blipFill dpi="0" rotWithShape="0">
              <a:blip r:embed="rId6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65"/>
            <p:cNvSpPr>
              <a:spLocks noChangeAspect="1"/>
            </p:cNvSpPr>
            <p:nvPr/>
          </p:nvSpPr>
          <p:spPr bwMode="auto">
            <a:xfrm>
              <a:off x="4470" y="2177"/>
              <a:ext cx="216" cy="228"/>
            </a:xfrm>
            <a:custGeom>
              <a:avLst/>
              <a:gdLst>
                <a:gd name="T0" fmla="*/ 24 w 216"/>
                <a:gd name="T1" fmla="*/ 60 h 228"/>
                <a:gd name="T2" fmla="*/ 24 w 216"/>
                <a:gd name="T3" fmla="*/ 60 h 228"/>
                <a:gd name="T4" fmla="*/ 12 w 216"/>
                <a:gd name="T5" fmla="*/ 60 h 228"/>
                <a:gd name="T6" fmla="*/ 24 w 216"/>
                <a:gd name="T7" fmla="*/ 72 h 228"/>
                <a:gd name="T8" fmla="*/ 12 w 216"/>
                <a:gd name="T9" fmla="*/ 72 h 228"/>
                <a:gd name="T10" fmla="*/ 84 w 216"/>
                <a:gd name="T11" fmla="*/ 96 h 228"/>
                <a:gd name="T12" fmla="*/ 168 w 216"/>
                <a:gd name="T13" fmla="*/ 108 h 228"/>
                <a:gd name="T14" fmla="*/ 180 w 216"/>
                <a:gd name="T15" fmla="*/ 108 h 228"/>
                <a:gd name="T16" fmla="*/ 192 w 216"/>
                <a:gd name="T17" fmla="*/ 132 h 228"/>
                <a:gd name="T18" fmla="*/ 180 w 216"/>
                <a:gd name="T19" fmla="*/ 144 h 228"/>
                <a:gd name="T20" fmla="*/ 168 w 216"/>
                <a:gd name="T21" fmla="*/ 144 h 228"/>
                <a:gd name="T22" fmla="*/ 108 w 216"/>
                <a:gd name="T23" fmla="*/ 156 h 228"/>
                <a:gd name="T24" fmla="*/ 48 w 216"/>
                <a:gd name="T25" fmla="*/ 180 h 228"/>
                <a:gd name="T26" fmla="*/ 60 w 216"/>
                <a:gd name="T27" fmla="*/ 180 h 228"/>
                <a:gd name="T28" fmla="*/ 48 w 216"/>
                <a:gd name="T29" fmla="*/ 180 h 228"/>
                <a:gd name="T30" fmla="*/ 60 w 216"/>
                <a:gd name="T31" fmla="*/ 192 h 228"/>
                <a:gd name="T32" fmla="*/ 48 w 216"/>
                <a:gd name="T33" fmla="*/ 192 h 228"/>
                <a:gd name="T34" fmla="*/ 96 w 216"/>
                <a:gd name="T35" fmla="*/ 204 h 228"/>
                <a:gd name="T36" fmla="*/ 144 w 216"/>
                <a:gd name="T37" fmla="*/ 204 h 228"/>
                <a:gd name="T38" fmla="*/ 156 w 216"/>
                <a:gd name="T39" fmla="*/ 204 h 228"/>
                <a:gd name="T40" fmla="*/ 168 w 216"/>
                <a:gd name="T41" fmla="*/ 228 h 228"/>
                <a:gd name="T42" fmla="*/ 156 w 216"/>
                <a:gd name="T43" fmla="*/ 228 h 228"/>
                <a:gd name="T44" fmla="*/ 144 w 216"/>
                <a:gd name="T45" fmla="*/ 216 h 228"/>
                <a:gd name="T46" fmla="*/ 96 w 216"/>
                <a:gd name="T47" fmla="*/ 216 h 228"/>
                <a:gd name="T48" fmla="*/ 96 w 216"/>
                <a:gd name="T49" fmla="*/ 216 h 228"/>
                <a:gd name="T50" fmla="*/ 48 w 216"/>
                <a:gd name="T51" fmla="*/ 204 h 228"/>
                <a:gd name="T52" fmla="*/ 36 w 216"/>
                <a:gd name="T53" fmla="*/ 192 h 228"/>
                <a:gd name="T54" fmla="*/ 36 w 216"/>
                <a:gd name="T55" fmla="*/ 180 h 228"/>
                <a:gd name="T56" fmla="*/ 48 w 216"/>
                <a:gd name="T57" fmla="*/ 168 h 228"/>
                <a:gd name="T58" fmla="*/ 108 w 216"/>
                <a:gd name="T59" fmla="*/ 144 h 228"/>
                <a:gd name="T60" fmla="*/ 108 w 216"/>
                <a:gd name="T61" fmla="*/ 144 h 228"/>
                <a:gd name="T62" fmla="*/ 168 w 216"/>
                <a:gd name="T63" fmla="*/ 132 h 228"/>
                <a:gd name="T64" fmla="*/ 180 w 216"/>
                <a:gd name="T65" fmla="*/ 120 h 228"/>
                <a:gd name="T66" fmla="*/ 180 w 216"/>
                <a:gd name="T67" fmla="*/ 132 h 228"/>
                <a:gd name="T68" fmla="*/ 168 w 216"/>
                <a:gd name="T69" fmla="*/ 120 h 228"/>
                <a:gd name="T70" fmla="*/ 84 w 216"/>
                <a:gd name="T71" fmla="*/ 108 h 228"/>
                <a:gd name="T72" fmla="*/ 84 w 216"/>
                <a:gd name="T73" fmla="*/ 108 h 228"/>
                <a:gd name="T74" fmla="*/ 12 w 216"/>
                <a:gd name="T75" fmla="*/ 84 h 228"/>
                <a:gd name="T76" fmla="*/ 0 w 216"/>
                <a:gd name="T77" fmla="*/ 72 h 228"/>
                <a:gd name="T78" fmla="*/ 0 w 216"/>
                <a:gd name="T79" fmla="*/ 60 h 228"/>
                <a:gd name="T80" fmla="*/ 24 w 216"/>
                <a:gd name="T81" fmla="*/ 48 h 228"/>
                <a:gd name="T82" fmla="*/ 216 w 216"/>
                <a:gd name="T83" fmla="*/ 0 h 22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6"/>
                <a:gd name="T127" fmla="*/ 0 h 228"/>
                <a:gd name="T128" fmla="*/ 216 w 216"/>
                <a:gd name="T129" fmla="*/ 228 h 22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6" h="228">
                  <a:moveTo>
                    <a:pt x="216" y="12"/>
                  </a:moveTo>
                  <a:lnTo>
                    <a:pt x="24" y="60"/>
                  </a:lnTo>
                  <a:lnTo>
                    <a:pt x="0" y="72"/>
                  </a:lnTo>
                  <a:lnTo>
                    <a:pt x="12" y="60"/>
                  </a:lnTo>
                  <a:lnTo>
                    <a:pt x="24" y="72"/>
                  </a:lnTo>
                  <a:lnTo>
                    <a:pt x="12" y="72"/>
                  </a:lnTo>
                  <a:lnTo>
                    <a:pt x="84" y="96"/>
                  </a:lnTo>
                  <a:lnTo>
                    <a:pt x="168" y="108"/>
                  </a:lnTo>
                  <a:lnTo>
                    <a:pt x="180" y="108"/>
                  </a:lnTo>
                  <a:lnTo>
                    <a:pt x="192" y="120"/>
                  </a:lnTo>
                  <a:lnTo>
                    <a:pt x="192" y="132"/>
                  </a:lnTo>
                  <a:lnTo>
                    <a:pt x="180" y="144"/>
                  </a:lnTo>
                  <a:lnTo>
                    <a:pt x="168" y="144"/>
                  </a:lnTo>
                  <a:lnTo>
                    <a:pt x="108" y="156"/>
                  </a:lnTo>
                  <a:lnTo>
                    <a:pt x="48" y="180"/>
                  </a:lnTo>
                  <a:lnTo>
                    <a:pt x="60" y="180"/>
                  </a:lnTo>
                  <a:lnTo>
                    <a:pt x="48" y="192"/>
                  </a:lnTo>
                  <a:lnTo>
                    <a:pt x="48" y="180"/>
                  </a:lnTo>
                  <a:lnTo>
                    <a:pt x="60" y="192"/>
                  </a:lnTo>
                  <a:lnTo>
                    <a:pt x="48" y="192"/>
                  </a:lnTo>
                  <a:lnTo>
                    <a:pt x="96" y="204"/>
                  </a:lnTo>
                  <a:lnTo>
                    <a:pt x="144" y="204"/>
                  </a:lnTo>
                  <a:lnTo>
                    <a:pt x="156" y="204"/>
                  </a:lnTo>
                  <a:lnTo>
                    <a:pt x="168" y="216"/>
                  </a:lnTo>
                  <a:lnTo>
                    <a:pt x="168" y="228"/>
                  </a:lnTo>
                  <a:lnTo>
                    <a:pt x="156" y="216"/>
                  </a:lnTo>
                  <a:lnTo>
                    <a:pt x="156" y="228"/>
                  </a:lnTo>
                  <a:lnTo>
                    <a:pt x="144" y="216"/>
                  </a:lnTo>
                  <a:lnTo>
                    <a:pt x="96" y="216"/>
                  </a:lnTo>
                  <a:lnTo>
                    <a:pt x="48" y="204"/>
                  </a:lnTo>
                  <a:lnTo>
                    <a:pt x="36" y="192"/>
                  </a:lnTo>
                  <a:lnTo>
                    <a:pt x="36" y="180"/>
                  </a:lnTo>
                  <a:lnTo>
                    <a:pt x="48" y="168"/>
                  </a:lnTo>
                  <a:lnTo>
                    <a:pt x="108" y="144"/>
                  </a:lnTo>
                  <a:lnTo>
                    <a:pt x="168" y="132"/>
                  </a:lnTo>
                  <a:lnTo>
                    <a:pt x="180" y="120"/>
                  </a:lnTo>
                  <a:lnTo>
                    <a:pt x="180" y="132"/>
                  </a:lnTo>
                  <a:lnTo>
                    <a:pt x="168" y="120"/>
                  </a:lnTo>
                  <a:lnTo>
                    <a:pt x="84" y="108"/>
                  </a:lnTo>
                  <a:lnTo>
                    <a:pt x="12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24" y="48"/>
                  </a:lnTo>
                  <a:lnTo>
                    <a:pt x="216" y="0"/>
                  </a:lnTo>
                  <a:lnTo>
                    <a:pt x="216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66"/>
            <p:cNvSpPr>
              <a:spLocks noChangeAspect="1"/>
            </p:cNvSpPr>
            <p:nvPr/>
          </p:nvSpPr>
          <p:spPr bwMode="auto">
            <a:xfrm>
              <a:off x="4614" y="2393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24 h 24"/>
                <a:gd name="T6" fmla="*/ 0 w 24"/>
                <a:gd name="T7" fmla="*/ 12 h 24"/>
                <a:gd name="T8" fmla="*/ 0 w 24"/>
                <a:gd name="T9" fmla="*/ 12 h 24"/>
                <a:gd name="T10" fmla="*/ 12 w 24"/>
                <a:gd name="T11" fmla="*/ 0 h 24"/>
                <a:gd name="T12" fmla="*/ 24 w 24"/>
                <a:gd name="T13" fmla="*/ 12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24" y="12"/>
                  </a:moveTo>
                  <a:lnTo>
                    <a:pt x="12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4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67"/>
            <p:cNvSpPr>
              <a:spLocks noChangeAspect="1"/>
            </p:cNvSpPr>
            <p:nvPr/>
          </p:nvSpPr>
          <p:spPr bwMode="auto">
            <a:xfrm>
              <a:off x="4554" y="2405"/>
              <a:ext cx="60" cy="36"/>
            </a:xfrm>
            <a:custGeom>
              <a:avLst/>
              <a:gdLst>
                <a:gd name="T0" fmla="*/ 60 w 60"/>
                <a:gd name="T1" fmla="*/ 12 h 36"/>
                <a:gd name="T2" fmla="*/ 60 w 60"/>
                <a:gd name="T3" fmla="*/ 0 h 36"/>
                <a:gd name="T4" fmla="*/ 0 w 60"/>
                <a:gd name="T5" fmla="*/ 24 h 36"/>
                <a:gd name="T6" fmla="*/ 0 w 60"/>
                <a:gd name="T7" fmla="*/ 36 h 36"/>
                <a:gd name="T8" fmla="*/ 60 w 60"/>
                <a:gd name="T9" fmla="*/ 1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36"/>
                <a:gd name="T17" fmla="*/ 60 w 6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36">
                  <a:moveTo>
                    <a:pt x="60" y="12"/>
                  </a:moveTo>
                  <a:lnTo>
                    <a:pt x="60" y="0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0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68"/>
            <p:cNvSpPr>
              <a:spLocks noChangeAspect="1"/>
            </p:cNvSpPr>
            <p:nvPr/>
          </p:nvSpPr>
          <p:spPr bwMode="auto">
            <a:xfrm>
              <a:off x="4650" y="2297"/>
              <a:ext cx="216" cy="216"/>
            </a:xfrm>
            <a:custGeom>
              <a:avLst/>
              <a:gdLst>
                <a:gd name="T0" fmla="*/ 24 w 216"/>
                <a:gd name="T1" fmla="*/ 60 h 216"/>
                <a:gd name="T2" fmla="*/ 24 w 216"/>
                <a:gd name="T3" fmla="*/ 60 h 216"/>
                <a:gd name="T4" fmla="*/ 12 w 216"/>
                <a:gd name="T5" fmla="*/ 60 h 216"/>
                <a:gd name="T6" fmla="*/ 24 w 216"/>
                <a:gd name="T7" fmla="*/ 72 h 216"/>
                <a:gd name="T8" fmla="*/ 12 w 216"/>
                <a:gd name="T9" fmla="*/ 72 h 216"/>
                <a:gd name="T10" fmla="*/ 84 w 216"/>
                <a:gd name="T11" fmla="*/ 84 h 216"/>
                <a:gd name="T12" fmla="*/ 168 w 216"/>
                <a:gd name="T13" fmla="*/ 108 h 216"/>
                <a:gd name="T14" fmla="*/ 180 w 216"/>
                <a:gd name="T15" fmla="*/ 108 h 216"/>
                <a:gd name="T16" fmla="*/ 180 w 216"/>
                <a:gd name="T17" fmla="*/ 132 h 216"/>
                <a:gd name="T18" fmla="*/ 168 w 216"/>
                <a:gd name="T19" fmla="*/ 132 h 216"/>
                <a:gd name="T20" fmla="*/ 168 w 216"/>
                <a:gd name="T21" fmla="*/ 132 h 216"/>
                <a:gd name="T22" fmla="*/ 108 w 216"/>
                <a:gd name="T23" fmla="*/ 156 h 216"/>
                <a:gd name="T24" fmla="*/ 48 w 216"/>
                <a:gd name="T25" fmla="*/ 168 h 216"/>
                <a:gd name="T26" fmla="*/ 60 w 216"/>
                <a:gd name="T27" fmla="*/ 168 h 216"/>
                <a:gd name="T28" fmla="*/ 48 w 216"/>
                <a:gd name="T29" fmla="*/ 168 h 216"/>
                <a:gd name="T30" fmla="*/ 60 w 216"/>
                <a:gd name="T31" fmla="*/ 180 h 216"/>
                <a:gd name="T32" fmla="*/ 48 w 216"/>
                <a:gd name="T33" fmla="*/ 180 h 216"/>
                <a:gd name="T34" fmla="*/ 96 w 216"/>
                <a:gd name="T35" fmla="*/ 192 h 216"/>
                <a:gd name="T36" fmla="*/ 144 w 216"/>
                <a:gd name="T37" fmla="*/ 192 h 216"/>
                <a:gd name="T38" fmla="*/ 156 w 216"/>
                <a:gd name="T39" fmla="*/ 192 h 216"/>
                <a:gd name="T40" fmla="*/ 168 w 216"/>
                <a:gd name="T41" fmla="*/ 216 h 216"/>
                <a:gd name="T42" fmla="*/ 156 w 216"/>
                <a:gd name="T43" fmla="*/ 216 h 216"/>
                <a:gd name="T44" fmla="*/ 144 w 216"/>
                <a:gd name="T45" fmla="*/ 204 h 216"/>
                <a:gd name="T46" fmla="*/ 96 w 216"/>
                <a:gd name="T47" fmla="*/ 204 h 216"/>
                <a:gd name="T48" fmla="*/ 96 w 216"/>
                <a:gd name="T49" fmla="*/ 204 h 216"/>
                <a:gd name="T50" fmla="*/ 48 w 216"/>
                <a:gd name="T51" fmla="*/ 192 h 216"/>
                <a:gd name="T52" fmla="*/ 36 w 216"/>
                <a:gd name="T53" fmla="*/ 180 h 216"/>
                <a:gd name="T54" fmla="*/ 36 w 216"/>
                <a:gd name="T55" fmla="*/ 168 h 216"/>
                <a:gd name="T56" fmla="*/ 48 w 216"/>
                <a:gd name="T57" fmla="*/ 156 h 216"/>
                <a:gd name="T58" fmla="*/ 108 w 216"/>
                <a:gd name="T59" fmla="*/ 144 h 216"/>
                <a:gd name="T60" fmla="*/ 108 w 216"/>
                <a:gd name="T61" fmla="*/ 144 h 216"/>
                <a:gd name="T62" fmla="*/ 168 w 216"/>
                <a:gd name="T63" fmla="*/ 120 h 216"/>
                <a:gd name="T64" fmla="*/ 180 w 216"/>
                <a:gd name="T65" fmla="*/ 120 h 216"/>
                <a:gd name="T66" fmla="*/ 180 w 216"/>
                <a:gd name="T67" fmla="*/ 132 h 216"/>
                <a:gd name="T68" fmla="*/ 168 w 216"/>
                <a:gd name="T69" fmla="*/ 120 h 216"/>
                <a:gd name="T70" fmla="*/ 84 w 216"/>
                <a:gd name="T71" fmla="*/ 96 h 216"/>
                <a:gd name="T72" fmla="*/ 84 w 216"/>
                <a:gd name="T73" fmla="*/ 96 h 216"/>
                <a:gd name="T74" fmla="*/ 12 w 216"/>
                <a:gd name="T75" fmla="*/ 84 h 216"/>
                <a:gd name="T76" fmla="*/ 0 w 216"/>
                <a:gd name="T77" fmla="*/ 72 h 216"/>
                <a:gd name="T78" fmla="*/ 0 w 216"/>
                <a:gd name="T79" fmla="*/ 60 h 216"/>
                <a:gd name="T80" fmla="*/ 24 w 216"/>
                <a:gd name="T81" fmla="*/ 48 h 216"/>
                <a:gd name="T82" fmla="*/ 216 w 216"/>
                <a:gd name="T83" fmla="*/ 0 h 2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16"/>
                <a:gd name="T127" fmla="*/ 0 h 216"/>
                <a:gd name="T128" fmla="*/ 216 w 216"/>
                <a:gd name="T129" fmla="*/ 216 h 21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16" h="216">
                  <a:moveTo>
                    <a:pt x="216" y="12"/>
                  </a:moveTo>
                  <a:lnTo>
                    <a:pt x="24" y="60"/>
                  </a:lnTo>
                  <a:lnTo>
                    <a:pt x="0" y="72"/>
                  </a:lnTo>
                  <a:lnTo>
                    <a:pt x="12" y="60"/>
                  </a:lnTo>
                  <a:lnTo>
                    <a:pt x="24" y="72"/>
                  </a:lnTo>
                  <a:lnTo>
                    <a:pt x="12" y="72"/>
                  </a:lnTo>
                  <a:lnTo>
                    <a:pt x="84" y="84"/>
                  </a:lnTo>
                  <a:lnTo>
                    <a:pt x="168" y="108"/>
                  </a:lnTo>
                  <a:lnTo>
                    <a:pt x="180" y="108"/>
                  </a:lnTo>
                  <a:lnTo>
                    <a:pt x="192" y="120"/>
                  </a:lnTo>
                  <a:lnTo>
                    <a:pt x="180" y="132"/>
                  </a:lnTo>
                  <a:lnTo>
                    <a:pt x="168" y="132"/>
                  </a:lnTo>
                  <a:lnTo>
                    <a:pt x="108" y="156"/>
                  </a:lnTo>
                  <a:lnTo>
                    <a:pt x="48" y="168"/>
                  </a:lnTo>
                  <a:lnTo>
                    <a:pt x="60" y="168"/>
                  </a:lnTo>
                  <a:lnTo>
                    <a:pt x="48" y="180"/>
                  </a:lnTo>
                  <a:lnTo>
                    <a:pt x="48" y="168"/>
                  </a:lnTo>
                  <a:lnTo>
                    <a:pt x="60" y="180"/>
                  </a:lnTo>
                  <a:lnTo>
                    <a:pt x="48" y="180"/>
                  </a:lnTo>
                  <a:lnTo>
                    <a:pt x="96" y="192"/>
                  </a:lnTo>
                  <a:lnTo>
                    <a:pt x="144" y="192"/>
                  </a:lnTo>
                  <a:lnTo>
                    <a:pt x="156" y="192"/>
                  </a:lnTo>
                  <a:lnTo>
                    <a:pt x="168" y="204"/>
                  </a:lnTo>
                  <a:lnTo>
                    <a:pt x="168" y="216"/>
                  </a:lnTo>
                  <a:lnTo>
                    <a:pt x="156" y="204"/>
                  </a:lnTo>
                  <a:lnTo>
                    <a:pt x="156" y="216"/>
                  </a:lnTo>
                  <a:lnTo>
                    <a:pt x="144" y="204"/>
                  </a:lnTo>
                  <a:lnTo>
                    <a:pt x="96" y="204"/>
                  </a:lnTo>
                  <a:lnTo>
                    <a:pt x="48" y="192"/>
                  </a:lnTo>
                  <a:lnTo>
                    <a:pt x="36" y="180"/>
                  </a:lnTo>
                  <a:lnTo>
                    <a:pt x="36" y="168"/>
                  </a:lnTo>
                  <a:lnTo>
                    <a:pt x="48" y="156"/>
                  </a:lnTo>
                  <a:lnTo>
                    <a:pt x="108" y="144"/>
                  </a:lnTo>
                  <a:lnTo>
                    <a:pt x="168" y="120"/>
                  </a:lnTo>
                  <a:lnTo>
                    <a:pt x="180" y="120"/>
                  </a:lnTo>
                  <a:lnTo>
                    <a:pt x="180" y="132"/>
                  </a:lnTo>
                  <a:lnTo>
                    <a:pt x="168" y="120"/>
                  </a:lnTo>
                  <a:lnTo>
                    <a:pt x="84" y="96"/>
                  </a:lnTo>
                  <a:lnTo>
                    <a:pt x="12" y="84"/>
                  </a:lnTo>
                  <a:lnTo>
                    <a:pt x="0" y="72"/>
                  </a:lnTo>
                  <a:lnTo>
                    <a:pt x="0" y="60"/>
                  </a:lnTo>
                  <a:lnTo>
                    <a:pt x="24" y="48"/>
                  </a:lnTo>
                  <a:lnTo>
                    <a:pt x="216" y="0"/>
                  </a:lnTo>
                  <a:lnTo>
                    <a:pt x="216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69"/>
            <p:cNvSpPr>
              <a:spLocks noChangeAspect="1"/>
            </p:cNvSpPr>
            <p:nvPr/>
          </p:nvSpPr>
          <p:spPr bwMode="auto">
            <a:xfrm>
              <a:off x="4794" y="2501"/>
              <a:ext cx="24" cy="24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24 h 24"/>
                <a:gd name="T6" fmla="*/ 0 w 24"/>
                <a:gd name="T7" fmla="*/ 12 h 24"/>
                <a:gd name="T8" fmla="*/ 0 w 24"/>
                <a:gd name="T9" fmla="*/ 12 h 24"/>
                <a:gd name="T10" fmla="*/ 12 w 24"/>
                <a:gd name="T11" fmla="*/ 0 h 24"/>
                <a:gd name="T12" fmla="*/ 24 w 24"/>
                <a:gd name="T13" fmla="*/ 12 h 2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4"/>
                <a:gd name="T23" fmla="*/ 24 w 24"/>
                <a:gd name="T24" fmla="*/ 24 h 2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4">
                  <a:moveTo>
                    <a:pt x="24" y="12"/>
                  </a:moveTo>
                  <a:lnTo>
                    <a:pt x="12" y="24"/>
                  </a:lnTo>
                  <a:lnTo>
                    <a:pt x="0" y="24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24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70"/>
            <p:cNvSpPr>
              <a:spLocks noChangeAspect="1"/>
            </p:cNvSpPr>
            <p:nvPr/>
          </p:nvSpPr>
          <p:spPr bwMode="auto">
            <a:xfrm>
              <a:off x="4734" y="2513"/>
              <a:ext cx="60" cy="36"/>
            </a:xfrm>
            <a:custGeom>
              <a:avLst/>
              <a:gdLst>
                <a:gd name="T0" fmla="*/ 60 w 60"/>
                <a:gd name="T1" fmla="*/ 12 h 36"/>
                <a:gd name="T2" fmla="*/ 60 w 60"/>
                <a:gd name="T3" fmla="*/ 0 h 36"/>
                <a:gd name="T4" fmla="*/ 0 w 60"/>
                <a:gd name="T5" fmla="*/ 24 h 36"/>
                <a:gd name="T6" fmla="*/ 0 w 60"/>
                <a:gd name="T7" fmla="*/ 36 h 36"/>
                <a:gd name="T8" fmla="*/ 60 w 60"/>
                <a:gd name="T9" fmla="*/ 1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0"/>
                <a:gd name="T16" fmla="*/ 0 h 36"/>
                <a:gd name="T17" fmla="*/ 60 w 60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0" h="36">
                  <a:moveTo>
                    <a:pt x="60" y="12"/>
                  </a:moveTo>
                  <a:lnTo>
                    <a:pt x="60" y="0"/>
                  </a:lnTo>
                  <a:lnTo>
                    <a:pt x="0" y="24"/>
                  </a:lnTo>
                  <a:lnTo>
                    <a:pt x="0" y="36"/>
                  </a:lnTo>
                  <a:lnTo>
                    <a:pt x="60" y="12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Line 71"/>
          <p:cNvSpPr>
            <a:spLocks noChangeAspect="1" noChangeShapeType="1"/>
          </p:cNvSpPr>
          <p:nvPr/>
        </p:nvSpPr>
        <p:spPr bwMode="auto">
          <a:xfrm rot="5400000">
            <a:off x="5884862" y="3222626"/>
            <a:ext cx="2889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4" name="Line 72"/>
          <p:cNvSpPr>
            <a:spLocks noChangeAspect="1" noChangeShapeType="1"/>
          </p:cNvSpPr>
          <p:nvPr/>
        </p:nvSpPr>
        <p:spPr bwMode="auto">
          <a:xfrm flipV="1">
            <a:off x="4778375" y="2697163"/>
            <a:ext cx="0" cy="1006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55" name="Line 77"/>
          <p:cNvSpPr>
            <a:spLocks noChangeShapeType="1"/>
          </p:cNvSpPr>
          <p:nvPr/>
        </p:nvSpPr>
        <p:spPr bwMode="auto">
          <a:xfrm flipV="1">
            <a:off x="6837362" y="3741738"/>
            <a:ext cx="119221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56" name="Group 369"/>
          <p:cNvGrpSpPr>
            <a:grpSpLocks/>
          </p:cNvGrpSpPr>
          <p:nvPr/>
        </p:nvGrpSpPr>
        <p:grpSpPr bwMode="auto">
          <a:xfrm rot="5400000" flipV="1">
            <a:off x="4543425" y="2454276"/>
            <a:ext cx="479425" cy="139700"/>
            <a:chOff x="3230" y="1648"/>
            <a:chExt cx="302" cy="88"/>
          </a:xfrm>
        </p:grpSpPr>
        <p:sp>
          <p:nvSpPr>
            <p:cNvPr id="58" name="Freeform 370"/>
            <p:cNvSpPr>
              <a:spLocks noChangeAspect="1"/>
            </p:cNvSpPr>
            <p:nvPr/>
          </p:nvSpPr>
          <p:spPr bwMode="auto">
            <a:xfrm>
              <a:off x="3268" y="1648"/>
              <a:ext cx="264" cy="88"/>
            </a:xfrm>
            <a:custGeom>
              <a:avLst/>
              <a:gdLst>
                <a:gd name="T0" fmla="*/ 0 w 252"/>
                <a:gd name="T1" fmla="*/ 42 h 84"/>
                <a:gd name="T2" fmla="*/ 124 w 252"/>
                <a:gd name="T3" fmla="*/ 0 h 84"/>
                <a:gd name="T4" fmla="*/ 124 w 252"/>
                <a:gd name="T5" fmla="*/ 0 h 84"/>
                <a:gd name="T6" fmla="*/ 124 w 252"/>
                <a:gd name="T7" fmla="*/ 0 h 84"/>
                <a:gd name="T8" fmla="*/ 248 w 252"/>
                <a:gd name="T9" fmla="*/ 42 h 84"/>
                <a:gd name="T10" fmla="*/ 290 w 252"/>
                <a:gd name="T11" fmla="*/ 42 h 84"/>
                <a:gd name="T12" fmla="*/ 248 w 252"/>
                <a:gd name="T13" fmla="*/ 54 h 84"/>
                <a:gd name="T14" fmla="*/ 124 w 252"/>
                <a:gd name="T15" fmla="*/ 96 h 84"/>
                <a:gd name="T16" fmla="*/ 124 w 252"/>
                <a:gd name="T17" fmla="*/ 96 h 84"/>
                <a:gd name="T18" fmla="*/ 124 w 252"/>
                <a:gd name="T19" fmla="*/ 96 h 84"/>
                <a:gd name="T20" fmla="*/ 124 w 252"/>
                <a:gd name="T21" fmla="*/ 83 h 84"/>
                <a:gd name="T22" fmla="*/ 248 w 252"/>
                <a:gd name="T23" fmla="*/ 42 h 84"/>
                <a:gd name="T24" fmla="*/ 248 w 252"/>
                <a:gd name="T25" fmla="*/ 54 h 84"/>
                <a:gd name="T26" fmla="*/ 248 w 252"/>
                <a:gd name="T27" fmla="*/ 54 h 84"/>
                <a:gd name="T28" fmla="*/ 124 w 252"/>
                <a:gd name="T29" fmla="*/ 15 h 84"/>
                <a:gd name="T30" fmla="*/ 124 w 252"/>
                <a:gd name="T31" fmla="*/ 0 h 84"/>
                <a:gd name="T32" fmla="*/ 124 w 252"/>
                <a:gd name="T33" fmla="*/ 15 h 84"/>
                <a:gd name="T34" fmla="*/ 0 w 252"/>
                <a:gd name="T35" fmla="*/ 54 h 84"/>
                <a:gd name="T36" fmla="*/ 0 w 252"/>
                <a:gd name="T37" fmla="*/ 42 h 8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2"/>
                <a:gd name="T58" fmla="*/ 0 h 84"/>
                <a:gd name="T59" fmla="*/ 252 w 252"/>
                <a:gd name="T60" fmla="*/ 84 h 84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2" h="84">
                  <a:moveTo>
                    <a:pt x="0" y="36"/>
                  </a:moveTo>
                  <a:lnTo>
                    <a:pt x="108" y="0"/>
                  </a:lnTo>
                  <a:lnTo>
                    <a:pt x="216" y="36"/>
                  </a:lnTo>
                  <a:lnTo>
                    <a:pt x="252" y="36"/>
                  </a:lnTo>
                  <a:lnTo>
                    <a:pt x="216" y="48"/>
                  </a:lnTo>
                  <a:lnTo>
                    <a:pt x="108" y="84"/>
                  </a:lnTo>
                  <a:lnTo>
                    <a:pt x="108" y="72"/>
                  </a:lnTo>
                  <a:lnTo>
                    <a:pt x="216" y="36"/>
                  </a:lnTo>
                  <a:lnTo>
                    <a:pt x="216" y="48"/>
                  </a:lnTo>
                  <a:lnTo>
                    <a:pt x="108" y="12"/>
                  </a:lnTo>
                  <a:lnTo>
                    <a:pt x="108" y="0"/>
                  </a:lnTo>
                  <a:lnTo>
                    <a:pt x="108" y="12"/>
                  </a:lnTo>
                  <a:lnTo>
                    <a:pt x="0" y="48"/>
                  </a:lnTo>
                  <a:lnTo>
                    <a:pt x="0" y="36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371"/>
            <p:cNvSpPr>
              <a:spLocks noChangeAspect="1"/>
            </p:cNvSpPr>
            <p:nvPr/>
          </p:nvSpPr>
          <p:spPr bwMode="auto">
            <a:xfrm>
              <a:off x="3230" y="1686"/>
              <a:ext cx="151" cy="50"/>
            </a:xfrm>
            <a:custGeom>
              <a:avLst/>
              <a:gdLst>
                <a:gd name="T0" fmla="*/ 166 w 144"/>
                <a:gd name="T1" fmla="*/ 54 h 48"/>
                <a:gd name="T2" fmla="*/ 42 w 144"/>
                <a:gd name="T3" fmla="*/ 15 h 48"/>
                <a:gd name="T4" fmla="*/ 0 w 144"/>
                <a:gd name="T5" fmla="*/ 15 h 48"/>
                <a:gd name="T6" fmla="*/ 42 w 144"/>
                <a:gd name="T7" fmla="*/ 0 h 48"/>
                <a:gd name="T8" fmla="*/ 42 w 144"/>
                <a:gd name="T9" fmla="*/ 0 h 48"/>
                <a:gd name="T10" fmla="*/ 166 w 144"/>
                <a:gd name="T11" fmla="*/ 42 h 48"/>
                <a:gd name="T12" fmla="*/ 166 w 144"/>
                <a:gd name="T13" fmla="*/ 54 h 4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48"/>
                <a:gd name="T23" fmla="*/ 144 w 144"/>
                <a:gd name="T24" fmla="*/ 48 h 4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48">
                  <a:moveTo>
                    <a:pt x="144" y="48"/>
                  </a:moveTo>
                  <a:lnTo>
                    <a:pt x="36" y="12"/>
                  </a:lnTo>
                  <a:lnTo>
                    <a:pt x="0" y="12"/>
                  </a:lnTo>
                  <a:lnTo>
                    <a:pt x="36" y="0"/>
                  </a:lnTo>
                  <a:lnTo>
                    <a:pt x="144" y="36"/>
                  </a:lnTo>
                  <a:lnTo>
                    <a:pt x="144" y="48"/>
                  </a:lnTo>
                  <a:close/>
                </a:path>
              </a:pathLst>
            </a:cu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" name="Line 388"/>
          <p:cNvSpPr>
            <a:spLocks noChangeShapeType="1"/>
          </p:cNvSpPr>
          <p:nvPr/>
        </p:nvSpPr>
        <p:spPr bwMode="auto">
          <a:xfrm>
            <a:off x="6484937" y="2868613"/>
            <a:ext cx="584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55650" y="6419790"/>
            <a:ext cx="739775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7"/>
              </a:rPr>
              <a:t>www.dre.vanderbilt.edu</a:t>
            </a:r>
            <a:r>
              <a:rPr lang="en-US" sz="2000" dirty="0">
                <a:hlinkClick r:id="rId7"/>
              </a:rPr>
              <a:t>/~</a:t>
            </a:r>
            <a:r>
              <a:rPr lang="en-US" sz="2000" dirty="0" smtClean="0">
                <a:hlinkClick r:id="rId7"/>
              </a:rPr>
              <a:t>schmidt/PDF/LF.pdf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75" name="Rectangle 74"/>
          <p:cNvSpPr/>
          <p:nvPr/>
        </p:nvSpPr>
        <p:spPr>
          <a:xfrm>
            <a:off x="4943475" y="5112211"/>
            <a:ext cx="14695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Leader/</a:t>
            </a:r>
            <a:b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Followers</a:t>
            </a:r>
            <a:b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92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Limitations of Patterns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1219200"/>
            <a:ext cx="426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tedious &amp; error-prone human effort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be needed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 patterns manually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Shared design </a:t>
            </a:r>
            <a:r>
              <a:rPr lang="en-US" sz="2000" dirty="0"/>
              <a:t>vocabulary can be </a:t>
            </a:r>
            <a:r>
              <a:rPr lang="en-US" sz="2000" dirty="0" smtClean="0"/>
              <a:t>deceptively simple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66800"/>
            <a:ext cx="4267200" cy="519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8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023506"/>
            <a:ext cx="3765550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Limitations of Patterns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1219200"/>
            <a:ext cx="426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tedious &amp; error-prone human effort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be needed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 patterns manually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Shared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vocabulary can be deceptively simple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Limited knowledge of patterns can constrain design </a:t>
            </a:r>
            <a:r>
              <a:rPr lang="en-US" sz="2000" dirty="0"/>
              <a:t>options</a:t>
            </a: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4419600" y="1073150"/>
            <a:ext cx="3727450" cy="4724400"/>
          </a:xfrm>
          <a:prstGeom prst="roundRect">
            <a:avLst/>
          </a:prstGeom>
          <a:noFill/>
          <a:ln w="762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92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 bwMode="auto">
          <a:xfrm>
            <a:off x="13662" y="638423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Limitations of Patterns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1219200"/>
            <a:ext cx="419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tedious &amp; error-prone human effort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be needed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 patterns manually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Shared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vocabulary can be deceptively simple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Limited knowledge of patterns can constrain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options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Essential implementation &amp; optimization details may be neglected</a:t>
            </a:r>
          </a:p>
          <a:p>
            <a:pPr marL="457200" lvl="2" indent="-228600" eaLnBrk="0" hangingPunct="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edge-triggered vs. level-triggered event </a:t>
            </a:r>
            <a:r>
              <a:rPr lang="en-US" sz="2000" dirty="0" err="1" smtClean="0"/>
              <a:t>demuxers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5122" name="Picture 2" descr="http://farm5.staticflickr.com/4121/4864207213_bba2583d0d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950748"/>
            <a:ext cx="4814217" cy="533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462143" y="990600"/>
            <a:ext cx="4653282" cy="4168884"/>
            <a:chOff x="4462143" y="1122864"/>
            <a:chExt cx="4653282" cy="4168884"/>
          </a:xfrm>
        </p:grpSpPr>
        <p:sp>
          <p:nvSpPr>
            <p:cNvPr id="8" name="Rectangle 7"/>
            <p:cNvSpPr/>
            <p:nvPr/>
          </p:nvSpPr>
          <p:spPr bwMode="auto">
            <a:xfrm>
              <a:off x="6163931" y="1826240"/>
              <a:ext cx="714966" cy="354414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96"/>
            <p:cNvSpPr>
              <a:spLocks noChangeArrowheads="1"/>
            </p:cNvSpPr>
            <p:nvPr/>
          </p:nvSpPr>
          <p:spPr bwMode="auto">
            <a:xfrm>
              <a:off x="7634203" y="1440929"/>
              <a:ext cx="1392811" cy="59432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Rectangle 104"/>
            <p:cNvSpPr>
              <a:spLocks noChangeArrowheads="1"/>
            </p:cNvSpPr>
            <p:nvPr/>
          </p:nvSpPr>
          <p:spPr bwMode="auto">
            <a:xfrm>
              <a:off x="7604917" y="4499314"/>
              <a:ext cx="1388718" cy="453686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Rectangle 100"/>
            <p:cNvSpPr>
              <a:spLocks noChangeArrowheads="1"/>
            </p:cNvSpPr>
            <p:nvPr/>
          </p:nvSpPr>
          <p:spPr bwMode="auto">
            <a:xfrm>
              <a:off x="6910177" y="3214818"/>
              <a:ext cx="1392811" cy="465933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>
              <a:off x="5398635" y="2180656"/>
              <a:ext cx="0" cy="551414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sp>
          <p:nvSpPr>
            <p:cNvPr id="13" name="Rectangle 92"/>
            <p:cNvSpPr>
              <a:spLocks noChangeArrowheads="1"/>
            </p:cNvSpPr>
            <p:nvPr/>
          </p:nvSpPr>
          <p:spPr bwMode="auto">
            <a:xfrm>
              <a:off x="4462143" y="1482376"/>
              <a:ext cx="1503677" cy="8160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 bwMode="auto">
            <a:xfrm>
              <a:off x="8268332" y="2032423"/>
              <a:ext cx="0" cy="399048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5" name="Rectangle 98"/>
            <p:cNvSpPr>
              <a:spLocks noChangeArrowheads="1"/>
            </p:cNvSpPr>
            <p:nvPr/>
          </p:nvSpPr>
          <p:spPr bwMode="auto">
            <a:xfrm>
              <a:off x="6910177" y="2687740"/>
              <a:ext cx="1392811" cy="52707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Rectangle 102"/>
            <p:cNvSpPr>
              <a:spLocks noChangeArrowheads="1"/>
            </p:cNvSpPr>
            <p:nvPr/>
          </p:nvSpPr>
          <p:spPr bwMode="auto">
            <a:xfrm>
              <a:off x="7600823" y="3972236"/>
              <a:ext cx="1392811" cy="527078"/>
            </a:xfrm>
            <a:prstGeom prst="rect">
              <a:avLst/>
            </a:prstGeom>
            <a:solidFill>
              <a:srgbClr val="FFCC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94"/>
            <p:cNvSpPr>
              <a:spLocks noChangeArrowheads="1"/>
            </p:cNvSpPr>
            <p:nvPr/>
          </p:nvSpPr>
          <p:spPr bwMode="auto">
            <a:xfrm>
              <a:off x="7634203" y="1122864"/>
              <a:ext cx="1392811" cy="318064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Rectangle 55"/>
            <p:cNvSpPr>
              <a:spLocks noChangeArrowheads="1"/>
            </p:cNvSpPr>
            <p:nvPr/>
          </p:nvSpPr>
          <p:spPr bwMode="auto">
            <a:xfrm>
              <a:off x="7283281" y="2420566"/>
              <a:ext cx="16322" cy="26172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56"/>
            <p:cNvSpPr>
              <a:spLocks noChangeArrowheads="1"/>
            </p:cNvSpPr>
            <p:nvPr/>
          </p:nvSpPr>
          <p:spPr bwMode="auto">
            <a:xfrm>
              <a:off x="7283281" y="2420566"/>
              <a:ext cx="1387370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Rectangle 61"/>
            <p:cNvSpPr>
              <a:spLocks noChangeArrowheads="1"/>
            </p:cNvSpPr>
            <p:nvPr/>
          </p:nvSpPr>
          <p:spPr bwMode="auto">
            <a:xfrm>
              <a:off x="5812940" y="1371863"/>
              <a:ext cx="1813103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Rectangle 66"/>
            <p:cNvSpPr>
              <a:spLocks noChangeArrowheads="1"/>
            </p:cNvSpPr>
            <p:nvPr/>
          </p:nvSpPr>
          <p:spPr bwMode="auto">
            <a:xfrm>
              <a:off x="6282208" y="1898388"/>
              <a:ext cx="523730" cy="223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72"/>
            <p:cNvSpPr>
              <a:spLocks noChangeArrowheads="1"/>
            </p:cNvSpPr>
            <p:nvPr/>
          </p:nvSpPr>
          <p:spPr bwMode="auto">
            <a:xfrm>
              <a:off x="5812940" y="1982546"/>
              <a:ext cx="342762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Rectangle 73"/>
            <p:cNvSpPr>
              <a:spLocks noChangeArrowheads="1"/>
            </p:cNvSpPr>
            <p:nvPr/>
          </p:nvSpPr>
          <p:spPr bwMode="auto">
            <a:xfrm>
              <a:off x="6890192" y="1982546"/>
              <a:ext cx="735850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74"/>
            <p:cNvSpPr>
              <a:spLocks noChangeArrowheads="1"/>
            </p:cNvSpPr>
            <p:nvPr/>
          </p:nvSpPr>
          <p:spPr bwMode="auto">
            <a:xfrm>
              <a:off x="6939158" y="1764445"/>
              <a:ext cx="357246" cy="20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owns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Rectangle 75"/>
            <p:cNvSpPr>
              <a:spLocks noChangeArrowheads="1"/>
            </p:cNvSpPr>
            <p:nvPr/>
          </p:nvSpPr>
          <p:spPr bwMode="auto">
            <a:xfrm>
              <a:off x="6890192" y="1437294"/>
              <a:ext cx="730101" cy="20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dispatches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Rectangle 76"/>
            <p:cNvSpPr>
              <a:spLocks noChangeArrowheads="1"/>
            </p:cNvSpPr>
            <p:nvPr/>
          </p:nvSpPr>
          <p:spPr bwMode="auto">
            <a:xfrm>
              <a:off x="7479144" y="1151944"/>
              <a:ext cx="107520" cy="37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77"/>
            <p:cNvSpPr>
              <a:spLocks noChangeArrowheads="1"/>
            </p:cNvSpPr>
            <p:nvPr/>
          </p:nvSpPr>
          <p:spPr bwMode="auto">
            <a:xfrm>
              <a:off x="6711498" y="2224275"/>
              <a:ext cx="483843" cy="20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notifies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Rectangle 78"/>
            <p:cNvSpPr>
              <a:spLocks noChangeArrowheads="1"/>
            </p:cNvSpPr>
            <p:nvPr/>
          </p:nvSpPr>
          <p:spPr bwMode="auto">
            <a:xfrm>
              <a:off x="6248389" y="3294788"/>
              <a:ext cx="261152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Rectangle 79"/>
            <p:cNvSpPr>
              <a:spLocks noChangeArrowheads="1"/>
            </p:cNvSpPr>
            <p:nvPr/>
          </p:nvSpPr>
          <p:spPr bwMode="auto">
            <a:xfrm>
              <a:off x="6490491" y="2180654"/>
              <a:ext cx="16322" cy="1114134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Rectangle 80"/>
            <p:cNvSpPr>
              <a:spLocks noChangeArrowheads="1"/>
            </p:cNvSpPr>
            <p:nvPr/>
          </p:nvSpPr>
          <p:spPr bwMode="auto">
            <a:xfrm>
              <a:off x="6554421" y="2158845"/>
              <a:ext cx="107520" cy="37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Rectangle 81"/>
            <p:cNvSpPr>
              <a:spLocks noChangeArrowheads="1"/>
            </p:cNvSpPr>
            <p:nvPr/>
          </p:nvSpPr>
          <p:spPr bwMode="auto">
            <a:xfrm>
              <a:off x="6008804" y="1764445"/>
              <a:ext cx="107520" cy="372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*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Freeform 85"/>
            <p:cNvSpPr>
              <a:spLocks/>
            </p:cNvSpPr>
            <p:nvPr/>
          </p:nvSpPr>
          <p:spPr bwMode="auto">
            <a:xfrm>
              <a:off x="6033355" y="2442376"/>
              <a:ext cx="16322" cy="2181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0 h 12"/>
                <a:gd name="T4" fmla="*/ 14421168 w 12"/>
                <a:gd name="T5" fmla="*/ 20687627 h 12"/>
                <a:gd name="T6" fmla="*/ 14421168 w 12"/>
                <a:gd name="T7" fmla="*/ 20687627 h 12"/>
                <a:gd name="T8" fmla="*/ 0 w 1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Freeform 86"/>
            <p:cNvSpPr>
              <a:spLocks/>
            </p:cNvSpPr>
            <p:nvPr/>
          </p:nvSpPr>
          <p:spPr bwMode="auto">
            <a:xfrm>
              <a:off x="6082320" y="2333326"/>
              <a:ext cx="16322" cy="21810"/>
            </a:xfrm>
            <a:custGeom>
              <a:avLst/>
              <a:gdLst>
                <a:gd name="T0" fmla="*/ 0 w 12"/>
                <a:gd name="T1" fmla="*/ 0 h 12"/>
                <a:gd name="T2" fmla="*/ 0 w 12"/>
                <a:gd name="T3" fmla="*/ 0 h 12"/>
                <a:gd name="T4" fmla="*/ 14421168 w 12"/>
                <a:gd name="T5" fmla="*/ 20687627 h 12"/>
                <a:gd name="T6" fmla="*/ 14421168 w 12"/>
                <a:gd name="T7" fmla="*/ 20687627 h 12"/>
                <a:gd name="T8" fmla="*/ 0 w 12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2"/>
                <a:gd name="T17" fmla="*/ 12 w 1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2">
                  <a:moveTo>
                    <a:pt x="0" y="0"/>
                  </a:moveTo>
                  <a:lnTo>
                    <a:pt x="0" y="0"/>
                  </a:lnTo>
                  <a:lnTo>
                    <a:pt x="12" y="12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3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Rectangle 88"/>
            <p:cNvSpPr>
              <a:spLocks noChangeArrowheads="1"/>
            </p:cNvSpPr>
            <p:nvPr/>
          </p:nvSpPr>
          <p:spPr bwMode="auto">
            <a:xfrm>
              <a:off x="5592661" y="2442376"/>
              <a:ext cx="704087" cy="20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 set</a:t>
              </a: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Rectangle 93"/>
            <p:cNvSpPr>
              <a:spLocks noChangeArrowheads="1"/>
            </p:cNvSpPr>
            <p:nvPr/>
          </p:nvSpPr>
          <p:spPr bwMode="auto">
            <a:xfrm>
              <a:off x="7600196" y="1129630"/>
              <a:ext cx="1481222" cy="31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200" b="1" i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Event Handler</a:t>
              </a:r>
              <a:endParaRPr lang="en-US" sz="1200" b="1" i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200" i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Rectangle 95"/>
            <p:cNvSpPr>
              <a:spLocks noChangeArrowheads="1"/>
            </p:cNvSpPr>
            <p:nvPr/>
          </p:nvSpPr>
          <p:spPr bwMode="auto">
            <a:xfrm>
              <a:off x="7617881" y="1440929"/>
              <a:ext cx="1497544" cy="77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 ()</a:t>
              </a:r>
              <a:endParaRPr lang="en-US" sz="1200" i="1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get_handle()</a:t>
              </a:r>
              <a:endParaRPr lang="en-US" sz="1200" i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7" name="Rectangle 97"/>
            <p:cNvSpPr>
              <a:spLocks noChangeArrowheads="1"/>
            </p:cNvSpPr>
            <p:nvPr/>
          </p:nvSpPr>
          <p:spPr bwMode="auto">
            <a:xfrm>
              <a:off x="6838069" y="2748986"/>
              <a:ext cx="1481222" cy="31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Concrete Event Handler A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Rectangle 99"/>
            <p:cNvSpPr>
              <a:spLocks noChangeArrowheads="1"/>
            </p:cNvSpPr>
            <p:nvPr/>
          </p:nvSpPr>
          <p:spPr bwMode="auto">
            <a:xfrm>
              <a:off x="6878897" y="3214818"/>
              <a:ext cx="1497544" cy="77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</a:t>
              </a:r>
              <a:r>
                <a:rPr lang="en-GB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()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</a:t>
              </a:r>
              <a:r>
                <a:rPr lang="en-GB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()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Rectangle 101"/>
            <p:cNvSpPr>
              <a:spLocks noChangeArrowheads="1"/>
            </p:cNvSpPr>
            <p:nvPr/>
          </p:nvSpPr>
          <p:spPr bwMode="auto">
            <a:xfrm>
              <a:off x="7543800" y="4025336"/>
              <a:ext cx="1481222" cy="31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Concrete Event Handler B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Rectangle 103"/>
            <p:cNvSpPr>
              <a:spLocks noChangeArrowheads="1"/>
            </p:cNvSpPr>
            <p:nvPr/>
          </p:nvSpPr>
          <p:spPr bwMode="auto">
            <a:xfrm>
              <a:off x="7595383" y="4521125"/>
              <a:ext cx="1497544" cy="77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 ()</a:t>
              </a:r>
              <a:endParaRPr lang="en-US" sz="12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get_handle()</a:t>
              </a:r>
              <a:endParaRPr lang="en-US" sz="12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Rectangle 108"/>
            <p:cNvSpPr>
              <a:spLocks noChangeArrowheads="1"/>
            </p:cNvSpPr>
            <p:nvPr/>
          </p:nvSpPr>
          <p:spPr bwMode="auto">
            <a:xfrm>
              <a:off x="4983379" y="3282716"/>
              <a:ext cx="1392811" cy="338057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Rectangle 109"/>
            <p:cNvSpPr>
              <a:spLocks noChangeArrowheads="1"/>
            </p:cNvSpPr>
            <p:nvPr/>
          </p:nvSpPr>
          <p:spPr bwMode="auto">
            <a:xfrm>
              <a:off x="4619218" y="2527038"/>
              <a:ext cx="676340" cy="205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&lt;&lt;uses&gt;&gt;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3" name="Rectangle 107"/>
            <p:cNvSpPr>
              <a:spLocks noChangeArrowheads="1"/>
            </p:cNvSpPr>
            <p:nvPr/>
          </p:nvSpPr>
          <p:spPr bwMode="auto">
            <a:xfrm>
              <a:off x="4979333" y="3282716"/>
              <a:ext cx="1141180" cy="398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select ()</a:t>
              </a: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Rectangle 106"/>
            <p:cNvSpPr>
              <a:spLocks noChangeArrowheads="1"/>
            </p:cNvSpPr>
            <p:nvPr/>
          </p:nvSpPr>
          <p:spPr bwMode="auto">
            <a:xfrm>
              <a:off x="4983379" y="2755638"/>
              <a:ext cx="1392811" cy="527078"/>
            </a:xfrm>
            <a:prstGeom prst="rect">
              <a:avLst/>
            </a:prstGeom>
            <a:solidFill>
              <a:srgbClr val="98C3C2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Rectangle 105"/>
            <p:cNvSpPr>
              <a:spLocks noChangeArrowheads="1"/>
            </p:cNvSpPr>
            <p:nvPr/>
          </p:nvSpPr>
          <p:spPr bwMode="auto">
            <a:xfrm>
              <a:off x="4971168" y="2801155"/>
              <a:ext cx="1481222" cy="318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Synchronous</a:t>
              </a:r>
            </a:p>
            <a:p>
              <a:pPr algn="ctr">
                <a:tabLst>
                  <a:tab pos="611188" algn="l"/>
                </a:tabLst>
              </a:pPr>
              <a:r>
                <a:rPr lang="en-GB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Event </a:t>
              </a:r>
              <a:r>
                <a:rPr lang="en-GB" sz="1200" b="1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Demuxer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>
              <a:stCxn id="19" idx="3"/>
            </p:cNvCxnSpPr>
            <p:nvPr/>
          </p:nvCxnSpPr>
          <p:spPr bwMode="auto">
            <a:xfrm>
              <a:off x="8670651" y="2431471"/>
              <a:ext cx="0" cy="1531677"/>
            </a:xfrm>
            <a:prstGeom prst="line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Isosceles Triangle 46"/>
            <p:cNvSpPr/>
            <p:nvPr/>
          </p:nvSpPr>
          <p:spPr bwMode="auto">
            <a:xfrm>
              <a:off x="8150329" y="2131581"/>
              <a:ext cx="235637" cy="213658"/>
            </a:xfrm>
            <a:prstGeom prst="triangle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90"/>
            <p:cNvSpPr>
              <a:spLocks noChangeArrowheads="1"/>
            </p:cNvSpPr>
            <p:nvPr/>
          </p:nvSpPr>
          <p:spPr bwMode="auto">
            <a:xfrm>
              <a:off x="4462143" y="1164312"/>
              <a:ext cx="1503677" cy="316441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5780838" y="1449662"/>
              <a:ext cx="1360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780838" y="2060344"/>
              <a:ext cx="1360" cy="2181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89"/>
            <p:cNvSpPr>
              <a:spLocks noChangeArrowheads="1"/>
            </p:cNvSpPr>
            <p:nvPr/>
          </p:nvSpPr>
          <p:spPr bwMode="auto">
            <a:xfrm>
              <a:off x="4462143" y="1164312"/>
              <a:ext cx="1419347" cy="316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tabLst>
                  <a:tab pos="611188" algn="l"/>
                </a:tabLst>
              </a:pPr>
              <a:r>
                <a:rPr lang="en-GB" sz="12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GB" sz="1200" b="1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Reactor</a:t>
              </a:r>
              <a:endParaRPr lang="en-US" sz="1200" b="1" dirty="0">
                <a:latin typeface="Arial" pitchFamily="34" charset="0"/>
                <a:cs typeface="Arial" pitchFamily="34" charset="0"/>
              </a:endParaRPr>
            </a:p>
            <a:p>
              <a:pPr algn="ctr">
                <a:tabLst>
                  <a:tab pos="611188" algn="l"/>
                </a:tabLst>
              </a:pPr>
              <a:endParaRPr lang="en-US" sz="12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Rectangle 91"/>
            <p:cNvSpPr>
              <a:spLocks noChangeArrowheads="1"/>
            </p:cNvSpPr>
            <p:nvPr/>
          </p:nvSpPr>
          <p:spPr bwMode="auto">
            <a:xfrm>
              <a:off x="4475336" y="1482376"/>
              <a:ext cx="1592089" cy="7706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handle_events()</a:t>
              </a:r>
              <a:endParaRPr lang="en-US" sz="12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register_handler()</a:t>
              </a:r>
              <a:endParaRPr lang="en-US" sz="1200">
                <a:latin typeface="Arial" pitchFamily="34" charset="0"/>
                <a:cs typeface="Arial" pitchFamily="34" charset="0"/>
              </a:endParaRPr>
            </a:p>
            <a:p>
              <a:pPr>
                <a:lnSpc>
                  <a:spcPct val="95000"/>
                </a:lnSpc>
                <a:tabLst>
                  <a:tab pos="611188" algn="l"/>
                </a:tabLst>
              </a:pPr>
              <a:r>
                <a:rPr lang="en-GB" sz="12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remove_handler()</a:t>
              </a:r>
              <a:endParaRPr lang="en-US" sz="1200">
                <a:latin typeface="Arial" pitchFamily="34" charset="0"/>
                <a:cs typeface="Arial" pitchFamily="34" charset="0"/>
              </a:endParaRPr>
            </a:p>
            <a:p>
              <a:pPr>
                <a:tabLst>
                  <a:tab pos="611188" algn="l"/>
                </a:tabLst>
              </a:pPr>
              <a:endParaRPr lang="en-US" sz="12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46383" y="6410739"/>
            <a:ext cx="90678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www.kernel.org/doc/man-pages/online/pages/man4/epoll.4.html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46106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6391275"/>
            <a:ext cx="9144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Limitations of Patterns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1219200"/>
            <a:ext cx="4267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tedious &amp; error-prone human effort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may be needed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implement patterns manually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Shared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vocabulary can be deceptively simple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Limited knowledge of patterns can constrain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options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Essential implementation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optimization details may be neglected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Not all patterns are applicable </a:t>
            </a:r>
            <a:r>
              <a:rPr lang="en-US" sz="2000" dirty="0"/>
              <a:t>to </a:t>
            </a:r>
            <a:r>
              <a:rPr lang="en-US" sz="2000" dirty="0" smtClean="0"/>
              <a:t>non-object-oriented languages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Nor are they always applicable in the same way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  <a:p>
            <a:pPr marL="342900" indent="-342900">
              <a:lnSpc>
                <a:spcPct val="100000"/>
              </a:lnSpc>
              <a:spcBef>
                <a:spcPts val="12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667000"/>
            <a:ext cx="1524000" cy="201055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mages.betterworldbooks.com/013/FORTRAN-77-for-Engineers-and-Scientists-with-an-Introduction-to-FORTRAN-90-Nyhoff-Larry-978013363003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66800"/>
            <a:ext cx="1576388" cy="19521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60168"/>
            <a:ext cx="1576388" cy="18887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99" y="4260167"/>
            <a:ext cx="1527813" cy="18887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4" name="Picture 8" descr="http://www.silicon-press.com/books/isbn.0-9615336-5-X/cover-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6800"/>
            <a:ext cx="1527813" cy="19589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903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051" y="1016000"/>
            <a:ext cx="4066624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990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 goal of </a:t>
            </a:r>
            <a:r>
              <a:rPr lang="en-US" sz="2000" dirty="0"/>
              <a:t>patterns is not to replace developer creativity with rote application of rigid design </a:t>
            </a:r>
            <a:r>
              <a:rPr lang="en-US" sz="2000" dirty="0" smtClean="0"/>
              <a:t>rules &amp; coding laws</a:t>
            </a:r>
          </a:p>
          <a:p>
            <a:pPr>
              <a:spcBef>
                <a:spcPts val="600"/>
              </a:spcBef>
              <a:buClrTx/>
              <a:buSzTx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 rot="16200000">
            <a:off x="4973832" y="508082"/>
            <a:ext cx="3124200" cy="4140037"/>
          </a:xfrm>
          <a:prstGeom prst="noSmoking">
            <a:avLst>
              <a:gd name="adj" fmla="val 333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44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990600"/>
            <a:ext cx="4110673" cy="3148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990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goal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is not to replace developer creativity with rote application of rigid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rules &amp; coding laws</a:t>
            </a: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Nor is the goal to </a:t>
            </a:r>
            <a:r>
              <a:rPr lang="en-US" sz="2000" dirty="0"/>
              <a:t>replace </a:t>
            </a:r>
            <a:r>
              <a:rPr lang="en-US" sz="2000" dirty="0" err="1" smtClean="0"/>
              <a:t>huamans</a:t>
            </a:r>
            <a:r>
              <a:rPr lang="en-US" sz="2000" dirty="0" smtClean="0"/>
              <a:t> with </a:t>
            </a:r>
            <a:r>
              <a:rPr lang="en-US" sz="2000" dirty="0"/>
              <a:t>automated </a:t>
            </a:r>
            <a:r>
              <a:rPr lang="en-US" sz="2000" dirty="0" smtClean="0"/>
              <a:t>tools</a:t>
            </a:r>
          </a:p>
          <a:p>
            <a:pPr marL="342900" indent="-342900">
              <a:spcBef>
                <a:spcPts val="6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 rot="16200000">
            <a:off x="4978481" y="482682"/>
            <a:ext cx="3124200" cy="4140037"/>
          </a:xfrm>
          <a:prstGeom prst="noSmoking">
            <a:avLst>
              <a:gd name="adj" fmla="val 333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9794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990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goal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is not to replace developer creativity with rote application of rigid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rules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coding laws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Nor is the goal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replace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humans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automated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tools</a:t>
            </a: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Instead</a:t>
            </a:r>
            <a:r>
              <a:rPr lang="en-US" sz="2000" dirty="0"/>
              <a:t>, </a:t>
            </a:r>
            <a:r>
              <a:rPr lang="en-US" sz="2000" dirty="0" smtClean="0"/>
              <a:t>the goal is </a:t>
            </a:r>
            <a:r>
              <a:rPr lang="en-US" sz="2000" dirty="0"/>
              <a:t>to </a:t>
            </a:r>
            <a:r>
              <a:rPr lang="en-US" sz="2000" dirty="0" smtClean="0"/>
              <a:t>codify important human insights &amp; experience associated with developing software</a:t>
            </a:r>
          </a:p>
          <a:p>
            <a:pPr marL="342900" indent="-342900">
              <a:spcBef>
                <a:spcPts val="6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24" descr="http://homepage.mac.com/kvmagruder/images/boors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363" y="1240141"/>
            <a:ext cx="4104409" cy="269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932259"/>
            <a:ext cx="2408336" cy="2365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0495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 bwMode="auto">
          <a:xfrm>
            <a:off x="13662" y="638423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990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goal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is not to replace developer creativity with rote application of rigid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rules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coding laws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Nor is the goal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replace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humans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automated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tools</a:t>
            </a: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Instead, the goal is to codify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important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human insights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experience associated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with developing software</a:t>
            </a:r>
          </a:p>
          <a:p>
            <a:pPr marL="228600" lvl="1" indent="-228600" eaLnBrk="0" hangingPunct="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Good </a:t>
            </a:r>
            <a:r>
              <a:rPr lang="en-US" sz="2000" dirty="0"/>
              <a:t>patterns arise by generalizing from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practical experience</a:t>
            </a:r>
            <a:endParaRPr lang="en-US" sz="2000" kern="0" dirty="0"/>
          </a:p>
          <a:p>
            <a:pPr marL="342900" indent="-342900">
              <a:spcBef>
                <a:spcPts val="6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09650"/>
            <a:ext cx="2209800" cy="2745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2" name="Picture 286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44" y="4422084"/>
            <a:ext cx="3276600" cy="20279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200" y="6400800"/>
            <a:ext cx="899160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schmidt/patterns-experience.html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486" y="1046931"/>
            <a:ext cx="2697364" cy="3282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95" y="4403034"/>
            <a:ext cx="3030574" cy="190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29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669971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Summarize the benefits &amp; limitations of patterns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dirty="0"/>
          </a:p>
        </p:txBody>
      </p:sp>
      <p:pic>
        <p:nvPicPr>
          <p:cNvPr id="1026" name="Picture 2" descr="http://upload.wikimedia.org/wikiversity/en/c/c7/Mask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143000"/>
            <a:ext cx="4762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494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76200" y="990600"/>
            <a:ext cx="4191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goal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is not to replace developer creativity with rote application of rigid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rules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coding laws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Nor is the goal 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replace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humans with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automated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tools</a:t>
            </a:r>
          </a:p>
          <a:p>
            <a:pPr marL="228600" lvl="1" indent="-228600" eaLnBrk="0" hangingPunct="0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Instead, the goal is to codify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important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human insights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&amp; experience associated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with developing software</a:t>
            </a:r>
          </a:p>
          <a:p>
            <a:pPr marL="228600" lvl="1" indent="-228600" eaLnBrk="0" hangingPunct="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Good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arise by generalizing from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practical experience</a:t>
            </a:r>
            <a:endParaRPr lang="en-US" sz="2000" kern="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Addressing key limitations </a:t>
            </a:r>
            <a:r>
              <a:rPr lang="en-US" sz="2000" dirty="0"/>
              <a:t>of patterns requires more than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just </a:t>
            </a:r>
            <a:r>
              <a:rPr lang="en-US" sz="2000" i="1" dirty="0"/>
              <a:t>design</a:t>
            </a:r>
            <a:r>
              <a:rPr lang="en-US" sz="2000" dirty="0"/>
              <a:t> reuse</a:t>
            </a:r>
          </a:p>
          <a:p>
            <a:pPr marL="342900" indent="-342900">
              <a:spcBef>
                <a:spcPts val="600"/>
              </a:spcBef>
              <a:buClrTx/>
              <a:buSzTx/>
              <a:buFontTx/>
              <a:buChar char="•"/>
              <a:defRPr/>
            </a:pPr>
            <a:endParaRPr lang="en-US" sz="2000" kern="0" dirty="0"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88" y="1447800"/>
            <a:ext cx="4520661" cy="40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805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1238250" y="409575"/>
            <a:ext cx="65341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Benefits &amp; Limitations of Patterns &amp; Frameworks: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0"/>
            <a:ext cx="1651874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8223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farm9.staticflickr.com/8310/7953227784_d71b2d2c8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89" y="1219200"/>
            <a:ext cx="571221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/>
              <a:t>Topics Covered in this Part of the Module</a:t>
            </a:r>
            <a:endParaRPr lang="en-US" sz="3200" dirty="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669971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Summarize the benefits &amp; limitations of patterns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Summarize the benefits &amp; limitations of frameworks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23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 bwMode="auto">
          <a:xfrm>
            <a:off x="0" y="6391275"/>
            <a:ext cx="9144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818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2481263" y="163353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4828" name="Text Box 3"/>
          <p:cNvSpPr txBox="1">
            <a:spLocks noChangeArrowheads="1"/>
          </p:cNvSpPr>
          <p:nvPr/>
        </p:nvSpPr>
        <p:spPr bwMode="auto">
          <a:xfrm>
            <a:off x="76200" y="925513"/>
            <a:ext cx="4646613" cy="17081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solidFill>
                  <a:srgbClr val="000000"/>
                </a:solidFill>
              </a:rPr>
              <a:t>Design 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e.g., by guiding </a:t>
            </a:r>
            <a:r>
              <a:rPr lang="en-US" sz="2000" dirty="0" smtClean="0">
                <a:solidFill>
                  <a:srgbClr val="000000"/>
                </a:solidFill>
              </a:rPr>
              <a:t>app developers thru steps needed </a:t>
            </a:r>
            <a:r>
              <a:rPr lang="en-US" sz="2000" dirty="0">
                <a:solidFill>
                  <a:srgbClr val="000000"/>
                </a:solidFill>
              </a:rPr>
              <a:t>to </a:t>
            </a:r>
            <a:r>
              <a:rPr lang="en-US" sz="2000" dirty="0" smtClean="0">
                <a:solidFill>
                  <a:srgbClr val="000000"/>
                </a:solidFill>
              </a:rPr>
              <a:t>ensure </a:t>
            </a:r>
            <a:r>
              <a:rPr lang="en-US" sz="2000" dirty="0">
                <a:solidFill>
                  <a:srgbClr val="000000"/>
                </a:solidFill>
              </a:rPr>
              <a:t>successful creation &amp; 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deployment </a:t>
            </a:r>
            <a:r>
              <a:rPr lang="en-US" sz="2000" dirty="0">
                <a:solidFill>
                  <a:srgbClr val="000000"/>
                </a:solidFill>
              </a:rPr>
              <a:t>of </a:t>
            </a:r>
            <a:r>
              <a:rPr lang="en-US" sz="2000" dirty="0" smtClean="0">
                <a:solidFill>
                  <a:srgbClr val="000000"/>
                </a:solidFill>
              </a:rPr>
              <a:t>software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18714" y="6410265"/>
            <a:ext cx="8929208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schmidt/PDF/ORB-patterns.pdf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06" y="1219200"/>
            <a:ext cx="4917416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169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6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2481263" y="136683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  <p:sp>
        <p:nvSpPr>
          <p:cNvPr id="35845" name="Text Box 3"/>
          <p:cNvSpPr txBox="1">
            <a:spLocks noChangeArrowheads="1"/>
          </p:cNvSpPr>
          <p:nvPr/>
        </p:nvSpPr>
        <p:spPr bwMode="auto">
          <a:xfrm>
            <a:off x="76200" y="925513"/>
            <a:ext cx="4646613" cy="34009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solidFill>
                  <a:srgbClr val="FFFFFF">
                    <a:lumMod val="85000"/>
                  </a:srgbClr>
                </a:solidFill>
              </a:rPr>
              <a:t>Design 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by guiding app developers thru steps needed to ensure successful creation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deployment of software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Implementation </a:t>
            </a:r>
            <a:r>
              <a:rPr lang="en-US" sz="2000" b="1" dirty="0">
                <a:solidFill>
                  <a:srgbClr val="000000"/>
                </a:solidFill>
              </a:rPr>
              <a:t>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e.g., by leveraging previous development &amp; optimization 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efforts &amp; amortizing </a:t>
            </a:r>
            <a:r>
              <a:rPr lang="en-US" sz="2000" dirty="0">
                <a:solidFill>
                  <a:srgbClr val="000000"/>
                </a:solidFill>
              </a:rPr>
              <a:t>software lifecycle costs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43000"/>
            <a:ext cx="4773613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6391275"/>
            <a:ext cx="9144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8714" y="6410265"/>
            <a:ext cx="8929208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schmidt/PDF/ORB-patterns.pdf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8250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2481263" y="1309688"/>
            <a:ext cx="11303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76201" y="925513"/>
            <a:ext cx="4343399" cy="54014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>
                <a:solidFill>
                  <a:srgbClr val="FFFFFF">
                    <a:lumMod val="85000"/>
                  </a:srgbClr>
                </a:solidFill>
              </a:rPr>
              <a:t>Design 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by guiding app developers thru steps needed to ensure successful creation &amp;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deployment of software</a:t>
            </a:r>
          </a:p>
          <a:p>
            <a:pPr marL="231775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smtClean="0">
                <a:solidFill>
                  <a:srgbClr val="FFFFFF">
                    <a:lumMod val="85000"/>
                  </a:srgbClr>
                </a:solidFill>
              </a:rPr>
              <a:t>Implementation </a:t>
            </a:r>
            <a:r>
              <a:rPr lang="en-US" sz="2000" b="1" dirty="0">
                <a:solidFill>
                  <a:srgbClr val="FFFFFF">
                    <a:lumMod val="85000"/>
                  </a:srgbClr>
                </a:solidFill>
              </a:rPr>
              <a:t>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by leveraging previous development &amp; optimization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efforts &amp; amortizing software lifecycle costs 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231775" algn="l"/>
              </a:tabLst>
              <a:defRPr/>
            </a:pPr>
            <a:r>
              <a:rPr lang="en-US" sz="2000" b="1" dirty="0" smtClean="0">
                <a:solidFill>
                  <a:srgbClr val="000000"/>
                </a:solidFill>
              </a:rPr>
              <a:t>Validation </a:t>
            </a:r>
            <a:r>
              <a:rPr lang="en-US" sz="2000" b="1" dirty="0">
                <a:solidFill>
                  <a:srgbClr val="000000"/>
                </a:solidFill>
              </a:rPr>
              <a:t>reuse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e.g., by amortizing the efforts 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of </a:t>
            </a:r>
            <a:r>
              <a:rPr lang="en-US" sz="2000" dirty="0">
                <a:solidFill>
                  <a:srgbClr val="000000"/>
                </a:solidFill>
              </a:rPr>
              <a:t>validating application- &amp; platform-independent portions of software, thereby enhancing </a:t>
            </a:r>
            <a:r>
              <a:rPr lang="en-US" sz="2000" dirty="0" smtClean="0">
                <a:solidFill>
                  <a:srgbClr val="000000"/>
                </a:solidFill>
              </a:rPr>
              <a:t>dependability &amp; performance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36868" name="Picture 4" descr="scoreboar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143000"/>
            <a:ext cx="4648200" cy="48112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6869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smtClean="0"/>
              <a:t>Benefits of Frameworks</a:t>
            </a:r>
          </a:p>
        </p:txBody>
      </p:sp>
      <p:sp>
        <p:nvSpPr>
          <p:cNvPr id="6" name="Rectangle 5"/>
          <p:cNvSpPr/>
          <p:nvPr/>
        </p:nvSpPr>
        <p:spPr>
          <a:xfrm>
            <a:off x="4792108" y="5982968"/>
            <a:ext cx="390318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110000"/>
              <a:buFont typeface="Wingdings" pitchFamily="2" charset="2"/>
              <a:buNone/>
            </a:pPr>
            <a:r>
              <a:rPr lang="en-US" dirty="0" smtClean="0">
                <a:solidFill>
                  <a:srgbClr val="000000"/>
                </a:solidFill>
                <a:hlinkClick r:id="rId4"/>
              </a:rPr>
              <a:t>www.dre.vanderbilt.edu/scoreboard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5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Frameworks are powerful, but many app developers find them hard to create/use effectively 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pic>
        <p:nvPicPr>
          <p:cNvPr id="2052" name="Picture 4" descr="http://farm8.staticflickr.com/7132/7670055210_ceb0c9ef9a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704432" y="1685620"/>
            <a:ext cx="4556541" cy="343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93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2015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Frameworks are powerful, but many app developers find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Scope/Commonality/Variability analysis </a:t>
            </a:r>
            <a:r>
              <a:rPr lang="en-US" sz="2000" dirty="0">
                <a:solidFill>
                  <a:srgbClr val="000000"/>
                </a:solidFill>
              </a:rPr>
              <a:t>requires significant domain knowledge &amp; reusable software development </a:t>
            </a:r>
            <a:r>
              <a:rPr lang="en-US" sz="2000" dirty="0" smtClean="0">
                <a:solidFill>
                  <a:srgbClr val="000000"/>
                </a:solidFill>
              </a:rPr>
              <a:t>expertise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42" y="3124200"/>
            <a:ext cx="3878013" cy="3068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371600"/>
            <a:ext cx="3611805" cy="460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76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Frameworks are powerful, but many app developers find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Scope/Commonality/Variability analysis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significant domain knowledge &amp; reusable software development expertise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Developing </a:t>
            </a:r>
            <a:r>
              <a:rPr lang="en-US" sz="2000" dirty="0" smtClean="0">
                <a:solidFill>
                  <a:srgbClr val="000000"/>
                </a:solidFill>
              </a:rPr>
              <a:t>frameworks in </a:t>
            </a:r>
            <a:r>
              <a:rPr lang="en-US" sz="2000" dirty="0">
                <a:solidFill>
                  <a:srgbClr val="000000"/>
                </a:solidFill>
              </a:rPr>
              <a:t>non-OO languages </a:t>
            </a:r>
            <a:r>
              <a:rPr lang="en-US" sz="2000" dirty="0" smtClean="0">
                <a:solidFill>
                  <a:srgbClr val="000000"/>
                </a:solidFill>
              </a:rPr>
              <a:t>is even </a:t>
            </a:r>
            <a:r>
              <a:rPr lang="en-US" sz="2000" dirty="0">
                <a:solidFill>
                  <a:srgbClr val="000000"/>
                </a:solidFill>
              </a:rPr>
              <a:t>harder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sp>
        <p:nvSpPr>
          <p:cNvPr id="2" name="Rectangle 1"/>
          <p:cNvSpPr/>
          <p:nvPr/>
        </p:nvSpPr>
        <p:spPr>
          <a:xfrm>
            <a:off x="-685800" y="3774079"/>
            <a:ext cx="9915526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cmpstrs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void *p1,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void *p2) 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strcmp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(*(char*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p1, * 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char*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p2); }</a:t>
            </a:r>
          </a:p>
          <a:p>
            <a:pPr marL="798513" lvl="1">
              <a:lnSpc>
                <a:spcPct val="90000"/>
              </a:lnSpc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static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casecmpstrs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void *p1,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void *p2) 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{ return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strcasecmp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(*(char*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p1, * (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char*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p2);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798513" lvl="1">
              <a:lnSpc>
                <a:spcPct val="90000"/>
              </a:lnSpc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798513" lvl="1">
              <a:lnSpc>
                <a:spcPct val="90000"/>
              </a:lnSpc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main(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 char 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[]) { 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j,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icase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*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[1] ==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’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’;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qsort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(&amp;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[2],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- 1,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sizeof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(char *),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icase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?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casecmpstrs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: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cmpstrs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(j = 2; j &lt;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argc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++j)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puts(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argv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[j]); </a:t>
            </a:r>
          </a:p>
          <a:p>
            <a:pPr marL="798513" lvl="1">
              <a:lnSpc>
                <a:spcPct val="90000"/>
              </a:lnSpc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010400" y="5701645"/>
            <a:ext cx="1469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Strategy </a:t>
            </a:r>
            <a:r>
              <a:rPr lang="en-US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40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farm3.staticflickr.com/2648/4086095092_43ff4982b1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40386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Frameworks are powerful, but many app developers find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Scope/Commonality/Variability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analysis requires significant domain knowledge &amp; reusable software development expertise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frameworks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non-OO languages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even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harder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Significant time required to evaluate applicability &amp; quality of a framework </a:t>
            </a:r>
            <a:r>
              <a:rPr lang="en-US" sz="2000" dirty="0" smtClean="0">
                <a:solidFill>
                  <a:srgbClr val="000000"/>
                </a:solidFill>
              </a:rPr>
              <a:t/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for </a:t>
            </a:r>
            <a:r>
              <a:rPr lang="en-US" sz="2000" dirty="0">
                <a:solidFill>
                  <a:srgbClr val="000000"/>
                </a:solidFill>
              </a:rPr>
              <a:t>a particular domain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7519403" y="3397425"/>
            <a:ext cx="477982" cy="2078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058891" y="3485322"/>
            <a:ext cx="477982" cy="2078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rot="7335817">
            <a:off x="7313487" y="3443907"/>
            <a:ext cx="326857" cy="15937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078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9477" y="2876550"/>
            <a:ext cx="6552652" cy="3693188"/>
            <a:chOff x="13662" y="3200400"/>
            <a:chExt cx="6552652" cy="36931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2" y="3200400"/>
              <a:ext cx="6472486" cy="3693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" name="Rectangle 107"/>
            <p:cNvSpPr/>
            <p:nvPr/>
          </p:nvSpPr>
          <p:spPr bwMode="auto">
            <a:xfrm>
              <a:off x="4857664" y="3283137"/>
              <a:ext cx="1295400" cy="5343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533400" y="3312638"/>
              <a:ext cx="1295400" cy="5343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73" name="TextBox 28672"/>
            <p:cNvSpPr txBox="1"/>
            <p:nvPr/>
          </p:nvSpPr>
          <p:spPr>
            <a:xfrm>
              <a:off x="381000" y="3683913"/>
              <a:ext cx="16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/>
              <a:r>
                <a:rPr lang="en-US" sz="1100" b="1" dirty="0" smtClean="0">
                  <a:latin typeface="Times New Roman" pitchFamily="18" charset="0"/>
                  <a:cs typeface="Times New Roman" pitchFamily="18" charset="0"/>
                </a:rPr>
                <a:t>(1) SELECT-BASED REACTOR</a:t>
              </a:r>
              <a:endParaRPr 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966114" y="3683913"/>
              <a:ext cx="16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/>
              <a:r>
                <a:rPr lang="en-US" sz="1100" b="1" dirty="0" smtClean="0">
                  <a:latin typeface="Times New Roman" pitchFamily="18" charset="0"/>
                  <a:cs typeface="Times New Roman" pitchFamily="18" charset="0"/>
                </a:rPr>
                <a:t>(2) POLL-BASED REACTOR</a:t>
              </a:r>
              <a:endParaRPr 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8679" name="Rectangle 28678"/>
          <p:cNvSpPr/>
          <p:nvPr/>
        </p:nvSpPr>
        <p:spPr bwMode="auto">
          <a:xfrm>
            <a:off x="13662" y="6346162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0261" y="6381690"/>
            <a:ext cx="8595139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schmidt/PDF/Reactor2-93.pdf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61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950844"/>
            <a:ext cx="457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software roles &amp; relationships</a:t>
            </a:r>
            <a:br>
              <a:rPr lang="en-US" sz="2000" kern="120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facilitate systematic reuse </a:t>
            </a:r>
            <a:br>
              <a:rPr lang="en-US" sz="2000" kern="120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successful designs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30522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4093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Frameworks are powerful, but many app developers find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Scope/Commonality/Variability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analysis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significant domain knowledge &amp; reusable software development expertise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frameworks in non-OO languages is even harder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time required to evaluate applicability &amp; quality of a framework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particular domain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Inversion of control makes debugging tricky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pic>
        <p:nvPicPr>
          <p:cNvPr id="9218" name="Picture 2" descr="http://farm3.staticflickr.com/2039/1703252007_e0c4abef81_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1185496"/>
            <a:ext cx="3465439" cy="218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504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543551" cy="4478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Frameworks are powerful, but many app developers fine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Scope/Commonality/Variability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analysis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significant domain knowledge &amp; reusable software development expertise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frameworks in non-OO languages is even harder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time required to evaluate applicability &amp; quality of a framework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particular domain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Inversion of control makes debugging tricky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rgbClr val="000000"/>
                </a:solidFill>
              </a:rPr>
              <a:t>Testing </a:t>
            </a:r>
            <a:r>
              <a:rPr lang="en-US" sz="2000" dirty="0" smtClean="0">
                <a:solidFill>
                  <a:srgbClr val="000000"/>
                </a:solidFill>
              </a:rPr>
              <a:t>can be tricky </a:t>
            </a:r>
            <a:r>
              <a:rPr lang="en-US" sz="2000" dirty="0">
                <a:solidFill>
                  <a:srgbClr val="000000"/>
                </a:solidFill>
              </a:rPr>
              <a:t>due to “late binding”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6" y="1401573"/>
            <a:ext cx="3676650" cy="39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148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99"/>
          <p:cNvSpPr txBox="1">
            <a:spLocks noChangeArrowheads="1"/>
          </p:cNvSpPr>
          <p:nvPr/>
        </p:nvSpPr>
        <p:spPr bwMode="auto">
          <a:xfrm>
            <a:off x="-9526" y="1020763"/>
            <a:ext cx="569694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Frameworks are powerful, but many app developers fine them hard to create/use effectively 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Scope/Commonality/Variability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analysis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requires significant domain knowledge &amp; reusable software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development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expertise</a:t>
            </a:r>
          </a:p>
          <a:p>
            <a:pPr marL="461963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Developing frameworks in non-OO languages is even harder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time required to evaluate applicability &amp; quality of a framework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for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particular domain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Inversion of control makes debugging tricky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Testing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be tricky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due to “late binding”</a:t>
            </a:r>
          </a:p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Performance may degrade </a:t>
            </a:r>
            <a:r>
              <a:rPr lang="en-US" sz="2000" dirty="0">
                <a:solidFill>
                  <a:srgbClr val="000000"/>
                </a:solidFill>
              </a:rPr>
              <a:t>due to complex </a:t>
            </a:r>
            <a:r>
              <a:rPr lang="en-US" sz="2000" dirty="0" smtClean="0">
                <a:solidFill>
                  <a:srgbClr val="000000"/>
                </a:solidFill>
              </a:rPr>
              <a:t>structures </a:t>
            </a:r>
            <a:r>
              <a:rPr lang="en-US" sz="2000" dirty="0">
                <a:solidFill>
                  <a:srgbClr val="000000"/>
                </a:solidFill>
              </a:rPr>
              <a:t>&amp; extra levels of indirection</a:t>
            </a: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449263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Limitations of Frameworks</a:t>
            </a:r>
          </a:p>
        </p:txBody>
      </p:sp>
      <p:pic>
        <p:nvPicPr>
          <p:cNvPr id="2050" name="Picture 2" descr="http://farm1.staticflickr.com/136/376781013_613c70c503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783" y="1194930"/>
            <a:ext cx="3550815" cy="371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32648" y="6390470"/>
            <a:ext cx="9105900" cy="5238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8" name="Rectangle 212"/>
          <p:cNvSpPr>
            <a:spLocks noChangeArrowheads="1"/>
          </p:cNvSpPr>
          <p:nvPr/>
        </p:nvSpPr>
        <p:spPr bwMode="auto">
          <a:xfrm>
            <a:off x="61223" y="6418134"/>
            <a:ext cx="9039225" cy="40011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000000"/>
                </a:solidFill>
                <a:latin typeface="Arial" pitchFamily="34" charset="0"/>
                <a:hlinkClick r:id="rId4"/>
              </a:rPr>
              <a:t>www.dre.vanderbilt.edu/~schmidt/PDF/Queue-04.pdf</a:t>
            </a:r>
            <a:r>
              <a:rPr lang="en-US" sz="2000" u="sng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Arial" pitchFamily="34" charset="0"/>
              </a:rPr>
              <a:t>has more on frameworks</a:t>
            </a:r>
          </a:p>
        </p:txBody>
      </p:sp>
    </p:spTree>
    <p:extLst>
      <p:ext uri="{BB962C8B-B14F-4D97-AF65-F5344CB8AC3E}">
        <p14:creationId xmlns:p14="http://schemas.microsoft.com/office/powerpoint/2010/main" val="2999968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816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Don’t </a:t>
            </a:r>
            <a:r>
              <a:rPr lang="en-US" sz="2000" dirty="0"/>
              <a:t>apply patterns &amp; frameworks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blindly</a:t>
            </a:r>
            <a:endParaRPr lang="en-US" sz="2000" dirty="0"/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/>
              <a:t>Abstraction/indirection </a:t>
            </a:r>
            <a:r>
              <a:rPr lang="en-US" sz="2000" dirty="0"/>
              <a:t>can </a:t>
            </a:r>
            <a:r>
              <a:rPr lang="en-US" sz="2000" dirty="0" smtClean="0"/>
              <a:t>increase </a:t>
            </a:r>
            <a:r>
              <a:rPr lang="en-US" sz="2000" dirty="0"/>
              <a:t>complexity, cost, &amp; </a:t>
            </a:r>
            <a:r>
              <a:rPr lang="en-US" sz="2000" dirty="0" smtClean="0"/>
              <a:t>confusion</a:t>
            </a:r>
            <a:endParaRPr 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6629283" y="533400"/>
            <a:ext cx="2438517" cy="3202527"/>
            <a:chOff x="5082746" y="1357852"/>
            <a:chExt cx="3468972" cy="443547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46" y="1357852"/>
              <a:ext cx="3468972" cy="443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745" y="2739925"/>
              <a:ext cx="2650245" cy="1629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743200"/>
            <a:ext cx="6827838" cy="341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3858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86678"/>
            <a:ext cx="4780722" cy="5224237"/>
          </a:xfrm>
          <a:prstGeom prst="rect">
            <a:avLst/>
          </a:prstGeom>
        </p:spPr>
      </p:pic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054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 patterns &amp; frameworks blindly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Abstraction/indirection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increase complexity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cost, &amp; confusion</a:t>
            </a:r>
          </a:p>
          <a:p>
            <a:pPr marL="230188" lvl="1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Understand </a:t>
            </a:r>
            <a:r>
              <a:rPr lang="en-US" sz="2000" dirty="0">
                <a:solidFill>
                  <a:srgbClr val="000000"/>
                </a:solidFill>
              </a:rPr>
              <a:t>patterns to learn how </a:t>
            </a:r>
            <a:r>
              <a:rPr lang="en-US" sz="2000" dirty="0" smtClean="0">
                <a:solidFill>
                  <a:srgbClr val="000000"/>
                </a:solidFill>
              </a:rPr>
              <a:t>to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better develop &amp; apply frameworks</a:t>
            </a:r>
          </a:p>
        </p:txBody>
      </p:sp>
    </p:spTree>
    <p:extLst>
      <p:ext uri="{BB962C8B-B14F-4D97-AF65-F5344CB8AC3E}">
        <p14:creationId xmlns:p14="http://schemas.microsoft.com/office/powerpoint/2010/main" val="1186535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3710218"/>
            <a:ext cx="4343400" cy="26053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086678"/>
            <a:ext cx="4780722" cy="52242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6391298"/>
            <a:ext cx="9105900" cy="5238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054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 patterns &amp; frameworks blindly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Abstraction/indirection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increase complexity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cost, &amp; confusion</a:t>
            </a:r>
          </a:p>
          <a:p>
            <a:pPr marL="230188" lvl="1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rgbClr val="000000"/>
                </a:solidFill>
              </a:rPr>
              <a:t>Understand </a:t>
            </a:r>
            <a:r>
              <a:rPr lang="en-US" sz="2000" dirty="0">
                <a:solidFill>
                  <a:srgbClr val="000000"/>
                </a:solidFill>
              </a:rPr>
              <a:t>patterns to learn how </a:t>
            </a:r>
            <a:r>
              <a:rPr lang="en-US" sz="2000" dirty="0" smtClean="0">
                <a:solidFill>
                  <a:srgbClr val="000000"/>
                </a:solidFill>
              </a:rPr>
              <a:t>to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better develop &amp; apply frameworks</a:t>
            </a:r>
          </a:p>
          <a:p>
            <a:pPr marL="4587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/>
              <a:t>Some of the most useful patterns are used to describe frameworks</a:t>
            </a:r>
          </a:p>
        </p:txBody>
      </p:sp>
      <p:sp>
        <p:nvSpPr>
          <p:cNvPr id="10" name="Right Arrow 9"/>
          <p:cNvSpPr/>
          <p:nvPr/>
        </p:nvSpPr>
        <p:spPr bwMode="auto">
          <a:xfrm rot="9775936">
            <a:off x="4006850" y="3892549"/>
            <a:ext cx="482600" cy="292100"/>
          </a:xfrm>
          <a:prstGeom prst="rightArrow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3109" y="6418134"/>
            <a:ext cx="8223691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schmidt/patterns-ace.html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2765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499" y="1190625"/>
            <a:ext cx="4358976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054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 patterns &amp; frameworks blindly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Abstraction/indirection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increase complexity, cost, &amp; confusion</a:t>
            </a:r>
          </a:p>
          <a:p>
            <a:pPr marL="2301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Understand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to learn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how to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better develop &amp; apply frameworks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Some of the most useful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are used to describe frameworks</a:t>
            </a:r>
          </a:p>
          <a:p>
            <a:pPr marL="228600" lvl="2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 smtClean="0"/>
              <a:t>Patterns </a:t>
            </a:r>
            <a:r>
              <a:rPr lang="en-US" sz="2000" dirty="0"/>
              <a:t>can be viewed as abstract descriptions of frameworks that </a:t>
            </a:r>
            <a:r>
              <a:rPr lang="en-US" sz="2000" dirty="0" smtClean="0"/>
              <a:t>enable broad reuse </a:t>
            </a:r>
            <a:r>
              <a:rPr lang="en-US" sz="2000" dirty="0"/>
              <a:t>of software </a:t>
            </a:r>
            <a:r>
              <a:rPr lang="en-US" sz="2000" dirty="0" smtClean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8401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339" y="1066800"/>
            <a:ext cx="4425743" cy="496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054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 patterns &amp; frameworks blindly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Abstraction/indirection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increase complexity, cost, &amp; confusion</a:t>
            </a:r>
          </a:p>
          <a:p>
            <a:pPr marL="2301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Understand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to learn how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better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develop &amp; apply frameworks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Some of the most useful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used to describe frameworks</a:t>
            </a:r>
          </a:p>
          <a:p>
            <a:pPr marL="228600" lvl="2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be viewed as abstract descriptions of frameworks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enable broad reuse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software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228600" lvl="1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 smtClean="0"/>
              <a:t>Frameworks </a:t>
            </a:r>
            <a:r>
              <a:rPr lang="en-US" sz="2000" dirty="0"/>
              <a:t>can be </a:t>
            </a:r>
            <a:r>
              <a:rPr lang="en-US" sz="2000" dirty="0" smtClean="0"/>
              <a:t>seen as </a:t>
            </a:r>
            <a:r>
              <a:rPr lang="en-US" sz="2000" dirty="0"/>
              <a:t>concrete realizations of patterns that facilitate direct reuse of design </a:t>
            </a:r>
            <a:r>
              <a:rPr lang="en-US" sz="2000" dirty="0" smtClean="0"/>
              <a:t>&amp; code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638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4"/>
          <p:cNvSpPr>
            <a:spLocks noGrp="1" noChangeArrowheads="1"/>
          </p:cNvSpPr>
          <p:nvPr>
            <p:ph type="title"/>
          </p:nvPr>
        </p:nvSpPr>
        <p:spPr>
          <a:xfrm>
            <a:off x="520700" y="381000"/>
            <a:ext cx="7924800" cy="59055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0" y="914400"/>
            <a:ext cx="5105400" cy="5366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0188" lvl="1" indent="-228600" eaLnBrk="0" fontAlgn="base" hangingPunct="0">
              <a:spcBef>
                <a:spcPts val="600"/>
              </a:spcBef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Don’t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apply patterns &amp; frameworks blindly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Abstraction/indirection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increase complexity, cost, &amp; confusion</a:t>
            </a:r>
          </a:p>
          <a:p>
            <a:pPr marL="2301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Understand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to learn how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better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develop &amp; apply frameworks</a:t>
            </a:r>
          </a:p>
          <a:p>
            <a:pPr marL="458788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463550" algn="l"/>
              </a:tabLst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Some of the most useful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used to describe frameworks</a:t>
            </a:r>
          </a:p>
          <a:p>
            <a:pPr marL="228600" lvl="2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be viewed as abstract descriptions of frameworks that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enable broad reuse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software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architecture</a:t>
            </a:r>
          </a:p>
          <a:p>
            <a:pPr marL="228600" lvl="1" indent="-228600" eaLnBrk="0" fontAlgn="base" hangingPunct="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Frameworks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be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seen as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concrete realizations of patterns that facilitate direct reuse of design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code</a:t>
            </a:r>
          </a:p>
          <a:p>
            <a:pPr marL="228600" lvl="1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r>
              <a:rPr lang="en-US" sz="2000" dirty="0"/>
              <a:t>Pattern &amp; framework design </a:t>
            </a:r>
            <a:r>
              <a:rPr lang="en-US" sz="2000" dirty="0" smtClean="0"/>
              <a:t>is even </a:t>
            </a:r>
            <a:br>
              <a:rPr lang="en-US" sz="2000" dirty="0" smtClean="0"/>
            </a:br>
            <a:r>
              <a:rPr lang="en-US" sz="2000" dirty="0" smtClean="0"/>
              <a:t>harder </a:t>
            </a:r>
            <a:r>
              <a:rPr lang="en-US" sz="2000" dirty="0"/>
              <a:t>than OO design!</a:t>
            </a:r>
          </a:p>
          <a:p>
            <a:pPr marL="228600" lvl="1" indent="-228600" eaLnBrk="0" fontAlgn="base" hangingPunct="0">
              <a:spcBef>
                <a:spcPts val="600"/>
              </a:spcBef>
              <a:buClr>
                <a:schemeClr val="tx1"/>
              </a:buClr>
              <a:buSzPct val="100000"/>
              <a:buFont typeface="Arial" pitchFamily="34" charset="0"/>
              <a:buChar char="•"/>
              <a:tabLst>
                <a:tab pos="228600" algn="l"/>
              </a:tabLst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89579"/>
            <a:ext cx="4114800" cy="5129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 bwMode="auto">
          <a:xfrm>
            <a:off x="0" y="6390861"/>
            <a:ext cx="9105900" cy="52385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i="1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3" name="Rectangle 28"/>
          <p:cNvSpPr>
            <a:spLocks noChangeArrowheads="1"/>
          </p:cNvSpPr>
          <p:nvPr/>
        </p:nvSpPr>
        <p:spPr bwMode="auto">
          <a:xfrm>
            <a:off x="228600" y="6432273"/>
            <a:ext cx="8718998" cy="381000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</a:pPr>
            <a:r>
              <a:rPr lang="en-US" sz="2000" dirty="0">
                <a:solidFill>
                  <a:srgbClr val="000000"/>
                </a:solidFill>
              </a:rPr>
              <a:t>Many frameworks limitations can be addressed with knowledge of </a:t>
            </a:r>
            <a:r>
              <a:rPr lang="en-US" sz="2000" dirty="0" smtClean="0">
                <a:solidFill>
                  <a:srgbClr val="000000"/>
                </a:solidFill>
              </a:rPr>
              <a:t>patterns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446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199477" y="2876550"/>
            <a:ext cx="6472486" cy="3693188"/>
            <a:chOff x="13662" y="3200400"/>
            <a:chExt cx="6472486" cy="3693188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2" y="3200400"/>
              <a:ext cx="6472486" cy="36931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8" name="Rectangle 107"/>
            <p:cNvSpPr/>
            <p:nvPr/>
          </p:nvSpPr>
          <p:spPr bwMode="auto">
            <a:xfrm>
              <a:off x="4857664" y="3283137"/>
              <a:ext cx="1295400" cy="5343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533400" y="3312638"/>
              <a:ext cx="1295400" cy="5343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673" name="TextBox 28672"/>
            <p:cNvSpPr txBox="1"/>
            <p:nvPr/>
          </p:nvSpPr>
          <p:spPr>
            <a:xfrm>
              <a:off x="381000" y="3683913"/>
              <a:ext cx="1600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/>
              <a:r>
                <a:rPr lang="en-US" sz="1100" b="1" dirty="0" smtClean="0">
                  <a:latin typeface="Times New Roman" pitchFamily="18" charset="0"/>
                  <a:cs typeface="Times New Roman" pitchFamily="18" charset="0"/>
                </a:rPr>
                <a:t>(1) SELECT-BASED REACTOR</a:t>
              </a:r>
              <a:endParaRPr 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2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roles &amp; relationships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designs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14" name="Rectangle 113"/>
          <p:cNvSpPr/>
          <p:nvPr/>
        </p:nvSpPr>
        <p:spPr bwMode="auto">
          <a:xfrm>
            <a:off x="6163931" y="1770176"/>
            <a:ext cx="714966" cy="35441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5" name="Rectangle 96"/>
          <p:cNvSpPr>
            <a:spLocks noChangeArrowheads="1"/>
          </p:cNvSpPr>
          <p:nvPr/>
        </p:nvSpPr>
        <p:spPr bwMode="auto">
          <a:xfrm>
            <a:off x="7634203" y="1384865"/>
            <a:ext cx="1392811" cy="59432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Rectangle 104"/>
          <p:cNvSpPr>
            <a:spLocks noChangeArrowheads="1"/>
          </p:cNvSpPr>
          <p:nvPr/>
        </p:nvSpPr>
        <p:spPr bwMode="auto">
          <a:xfrm>
            <a:off x="7604917" y="4443250"/>
            <a:ext cx="1388718" cy="453686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Rectangle 100"/>
          <p:cNvSpPr>
            <a:spLocks noChangeArrowheads="1"/>
          </p:cNvSpPr>
          <p:nvPr/>
        </p:nvSpPr>
        <p:spPr bwMode="auto">
          <a:xfrm>
            <a:off x="6910177" y="3158754"/>
            <a:ext cx="1392811" cy="465933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18" name="Straight Arrow Connector 117"/>
          <p:cNvCxnSpPr/>
          <p:nvPr/>
        </p:nvCxnSpPr>
        <p:spPr bwMode="auto">
          <a:xfrm>
            <a:off x="5398635" y="2124592"/>
            <a:ext cx="0" cy="55141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0" name="Straight Connector 119"/>
          <p:cNvCxnSpPr/>
          <p:nvPr/>
        </p:nvCxnSpPr>
        <p:spPr bwMode="auto">
          <a:xfrm>
            <a:off x="8268332" y="1976359"/>
            <a:ext cx="0" cy="39904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1" name="Rectangle 98"/>
          <p:cNvSpPr>
            <a:spLocks noChangeArrowheads="1"/>
          </p:cNvSpPr>
          <p:nvPr/>
        </p:nvSpPr>
        <p:spPr bwMode="auto">
          <a:xfrm>
            <a:off x="6910177" y="2631676"/>
            <a:ext cx="1392811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2" name="Rectangle 102"/>
          <p:cNvSpPr>
            <a:spLocks noChangeArrowheads="1"/>
          </p:cNvSpPr>
          <p:nvPr/>
        </p:nvSpPr>
        <p:spPr bwMode="auto">
          <a:xfrm>
            <a:off x="7600823" y="3916172"/>
            <a:ext cx="1392811" cy="527078"/>
          </a:xfrm>
          <a:prstGeom prst="rect">
            <a:avLst/>
          </a:prstGeom>
          <a:solidFill>
            <a:srgbClr val="FFCC66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3" name="Rectangle 94"/>
          <p:cNvSpPr>
            <a:spLocks noChangeArrowheads="1"/>
          </p:cNvSpPr>
          <p:nvPr/>
        </p:nvSpPr>
        <p:spPr bwMode="auto">
          <a:xfrm>
            <a:off x="7634203" y="1066800"/>
            <a:ext cx="1392811" cy="318064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4" name="Rectangle 55"/>
          <p:cNvSpPr>
            <a:spLocks noChangeArrowheads="1"/>
          </p:cNvSpPr>
          <p:nvPr/>
        </p:nvSpPr>
        <p:spPr bwMode="auto">
          <a:xfrm>
            <a:off x="7283281" y="2364502"/>
            <a:ext cx="16322" cy="261722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56"/>
          <p:cNvSpPr>
            <a:spLocks noChangeArrowheads="1"/>
          </p:cNvSpPr>
          <p:nvPr/>
        </p:nvSpPr>
        <p:spPr bwMode="auto">
          <a:xfrm>
            <a:off x="7283281" y="2364502"/>
            <a:ext cx="138737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6" name="Rectangle 61"/>
          <p:cNvSpPr>
            <a:spLocks noChangeArrowheads="1"/>
          </p:cNvSpPr>
          <p:nvPr/>
        </p:nvSpPr>
        <p:spPr bwMode="auto">
          <a:xfrm>
            <a:off x="5812940" y="1315799"/>
            <a:ext cx="1813103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7" name="Rectangle 66"/>
          <p:cNvSpPr>
            <a:spLocks noChangeArrowheads="1"/>
          </p:cNvSpPr>
          <p:nvPr/>
        </p:nvSpPr>
        <p:spPr bwMode="auto">
          <a:xfrm>
            <a:off x="6282208" y="1842324"/>
            <a:ext cx="51296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8" name="Rectangle 72"/>
          <p:cNvSpPr>
            <a:spLocks noChangeArrowheads="1"/>
          </p:cNvSpPr>
          <p:nvPr/>
        </p:nvSpPr>
        <p:spPr bwMode="auto">
          <a:xfrm>
            <a:off x="5812940" y="1926482"/>
            <a:ext cx="342762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29" name="Rectangle 73"/>
          <p:cNvSpPr>
            <a:spLocks noChangeArrowheads="1"/>
          </p:cNvSpPr>
          <p:nvPr/>
        </p:nvSpPr>
        <p:spPr bwMode="auto">
          <a:xfrm>
            <a:off x="6890192" y="1926482"/>
            <a:ext cx="73585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0" name="Rectangle 74"/>
          <p:cNvSpPr>
            <a:spLocks noChangeArrowheads="1"/>
          </p:cNvSpPr>
          <p:nvPr/>
        </p:nvSpPr>
        <p:spPr bwMode="auto">
          <a:xfrm>
            <a:off x="6939158" y="1708381"/>
            <a:ext cx="357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owns</a:t>
            </a:r>
            <a:endParaRPr lang="en-US" sz="2000">
              <a:latin typeface="Arial" pitchFamily="34" charset="0"/>
              <a:cs typeface="Arial" pitchFamily="34" charset="0"/>
            </a:endParaRPr>
          </a:p>
        </p:txBody>
      </p:sp>
      <p:sp>
        <p:nvSpPr>
          <p:cNvPr id="131" name="Rectangle 75"/>
          <p:cNvSpPr>
            <a:spLocks noChangeArrowheads="1"/>
          </p:cNvSpPr>
          <p:nvPr/>
        </p:nvSpPr>
        <p:spPr bwMode="auto">
          <a:xfrm>
            <a:off x="6890192" y="1381230"/>
            <a:ext cx="73257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dispatches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2" name="Rectangle 76"/>
          <p:cNvSpPr>
            <a:spLocks noChangeArrowheads="1"/>
          </p:cNvSpPr>
          <p:nvPr/>
        </p:nvSpPr>
        <p:spPr bwMode="auto">
          <a:xfrm>
            <a:off x="7479144" y="1095880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3" name="Rectangle 77"/>
          <p:cNvSpPr>
            <a:spLocks noChangeArrowheads="1"/>
          </p:cNvSpPr>
          <p:nvPr/>
        </p:nvSpPr>
        <p:spPr bwMode="auto">
          <a:xfrm>
            <a:off x="6711498" y="2168211"/>
            <a:ext cx="48571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notifies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4" name="Rectangle 78"/>
          <p:cNvSpPr>
            <a:spLocks noChangeArrowheads="1"/>
          </p:cNvSpPr>
          <p:nvPr/>
        </p:nvSpPr>
        <p:spPr bwMode="auto">
          <a:xfrm>
            <a:off x="6248389" y="3238724"/>
            <a:ext cx="261152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5" name="Rectangle 79"/>
          <p:cNvSpPr>
            <a:spLocks noChangeArrowheads="1"/>
          </p:cNvSpPr>
          <p:nvPr/>
        </p:nvSpPr>
        <p:spPr bwMode="auto">
          <a:xfrm>
            <a:off x="6490491" y="2124590"/>
            <a:ext cx="16322" cy="1114134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36" name="Rectangle 80"/>
          <p:cNvSpPr>
            <a:spLocks noChangeArrowheads="1"/>
          </p:cNvSpPr>
          <p:nvPr/>
        </p:nvSpPr>
        <p:spPr bwMode="auto">
          <a:xfrm>
            <a:off x="6554421" y="2102781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7" name="Rectangle 81"/>
          <p:cNvSpPr>
            <a:spLocks noChangeArrowheads="1"/>
          </p:cNvSpPr>
          <p:nvPr/>
        </p:nvSpPr>
        <p:spPr bwMode="auto">
          <a:xfrm>
            <a:off x="6008804" y="1708381"/>
            <a:ext cx="107520" cy="37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*</a:t>
            </a: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1" name="Freeform 85"/>
          <p:cNvSpPr>
            <a:spLocks/>
          </p:cNvSpPr>
          <p:nvPr/>
        </p:nvSpPr>
        <p:spPr bwMode="auto">
          <a:xfrm>
            <a:off x="6033355" y="2386312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2" name="Freeform 86"/>
          <p:cNvSpPr>
            <a:spLocks/>
          </p:cNvSpPr>
          <p:nvPr/>
        </p:nvSpPr>
        <p:spPr bwMode="auto">
          <a:xfrm>
            <a:off x="6082320" y="2277262"/>
            <a:ext cx="16322" cy="21810"/>
          </a:xfrm>
          <a:custGeom>
            <a:avLst/>
            <a:gdLst>
              <a:gd name="T0" fmla="*/ 0 w 12"/>
              <a:gd name="T1" fmla="*/ 0 h 12"/>
              <a:gd name="T2" fmla="*/ 0 w 12"/>
              <a:gd name="T3" fmla="*/ 0 h 12"/>
              <a:gd name="T4" fmla="*/ 14421168 w 12"/>
              <a:gd name="T5" fmla="*/ 20687627 h 12"/>
              <a:gd name="T6" fmla="*/ 14421168 w 12"/>
              <a:gd name="T7" fmla="*/ 20687627 h 12"/>
              <a:gd name="T8" fmla="*/ 0 w 12"/>
              <a:gd name="T9" fmla="*/ 0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12"/>
              <a:gd name="T17" fmla="*/ 12 w 12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12">
                <a:moveTo>
                  <a:pt x="0" y="0"/>
                </a:moveTo>
                <a:lnTo>
                  <a:pt x="0" y="0"/>
                </a:lnTo>
                <a:lnTo>
                  <a:pt x="12" y="12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3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4" name="Rectangle 88"/>
          <p:cNvSpPr>
            <a:spLocks noChangeArrowheads="1"/>
          </p:cNvSpPr>
          <p:nvPr/>
        </p:nvSpPr>
        <p:spPr bwMode="auto">
          <a:xfrm>
            <a:off x="5545036" y="2424954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 set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5" name="Rectangle 93"/>
          <p:cNvSpPr>
            <a:spLocks noChangeArrowheads="1"/>
          </p:cNvSpPr>
          <p:nvPr/>
        </p:nvSpPr>
        <p:spPr bwMode="auto">
          <a:xfrm>
            <a:off x="7590671" y="1073566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Handler</a:t>
            </a:r>
            <a:endParaRPr lang="en-US" sz="1200" b="1" i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6" name="Rectangle 95"/>
          <p:cNvSpPr>
            <a:spLocks noChangeArrowheads="1"/>
          </p:cNvSpPr>
          <p:nvPr/>
        </p:nvSpPr>
        <p:spPr bwMode="auto">
          <a:xfrm>
            <a:off x="7617881" y="1394804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</a:t>
            </a:r>
            <a:r>
              <a:rPr lang="en-GB" sz="1300" i="1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i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i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200" i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2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7" name="Rectangle 97"/>
          <p:cNvSpPr>
            <a:spLocks noChangeArrowheads="1"/>
          </p:cNvSpPr>
          <p:nvPr/>
        </p:nvSpPr>
        <p:spPr bwMode="auto">
          <a:xfrm>
            <a:off x="6866644" y="2676978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A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8" name="Rectangle 99"/>
          <p:cNvSpPr>
            <a:spLocks noChangeArrowheads="1"/>
          </p:cNvSpPr>
          <p:nvPr/>
        </p:nvSpPr>
        <p:spPr bwMode="auto">
          <a:xfrm>
            <a:off x="6878897" y="3158754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</a:t>
            </a:r>
            <a:r>
              <a:rPr lang="en-GB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ectangle 101"/>
          <p:cNvSpPr>
            <a:spLocks noChangeArrowheads="1"/>
          </p:cNvSpPr>
          <p:nvPr/>
        </p:nvSpPr>
        <p:spPr bwMode="auto">
          <a:xfrm>
            <a:off x="7557291" y="3973759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Concrete Event Handler B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0" name="Rectangle 103"/>
          <p:cNvSpPr>
            <a:spLocks noChangeArrowheads="1"/>
          </p:cNvSpPr>
          <p:nvPr/>
        </p:nvSpPr>
        <p:spPr bwMode="auto">
          <a:xfrm>
            <a:off x="7595383" y="4435244"/>
            <a:ext cx="1497544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</a:t>
            </a:r>
            <a:r>
              <a:rPr lang="en-GB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get_handle</a:t>
            </a:r>
            <a:r>
              <a:rPr lang="en-GB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1" name="Rectangle 108"/>
          <p:cNvSpPr>
            <a:spLocks noChangeArrowheads="1"/>
          </p:cNvSpPr>
          <p:nvPr/>
        </p:nvSpPr>
        <p:spPr bwMode="auto">
          <a:xfrm>
            <a:off x="4983379" y="3226652"/>
            <a:ext cx="1392811" cy="33805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2" name="Rectangle 109"/>
          <p:cNvSpPr>
            <a:spLocks noChangeArrowheads="1"/>
          </p:cNvSpPr>
          <p:nvPr/>
        </p:nvSpPr>
        <p:spPr bwMode="auto">
          <a:xfrm>
            <a:off x="4619218" y="2470974"/>
            <a:ext cx="68287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&lt;&lt;uses&gt;&gt;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3" name="Rectangle 107"/>
          <p:cNvSpPr>
            <a:spLocks noChangeArrowheads="1"/>
          </p:cNvSpPr>
          <p:nvPr/>
        </p:nvSpPr>
        <p:spPr bwMode="auto">
          <a:xfrm>
            <a:off x="4979333" y="3256469"/>
            <a:ext cx="1141180" cy="398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select()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4" name="Rectangle 106"/>
          <p:cNvSpPr>
            <a:spLocks noChangeArrowheads="1"/>
          </p:cNvSpPr>
          <p:nvPr/>
        </p:nvSpPr>
        <p:spPr bwMode="auto">
          <a:xfrm>
            <a:off x="4983379" y="2699574"/>
            <a:ext cx="1392811" cy="527078"/>
          </a:xfrm>
          <a:prstGeom prst="rect">
            <a:avLst/>
          </a:prstGeom>
          <a:solidFill>
            <a:srgbClr val="98C3C2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5" name="Rectangle 105"/>
          <p:cNvSpPr>
            <a:spLocks noChangeArrowheads="1"/>
          </p:cNvSpPr>
          <p:nvPr/>
        </p:nvSpPr>
        <p:spPr bwMode="auto">
          <a:xfrm>
            <a:off x="4952118" y="2745091"/>
            <a:ext cx="1481222" cy="318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Synchronous</a:t>
            </a:r>
          </a:p>
          <a:p>
            <a:pPr algn="ctr">
              <a:tabLst>
                <a:tab pos="611188" algn="l"/>
              </a:tabLst>
            </a:pP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Event </a:t>
            </a:r>
            <a:r>
              <a:rPr lang="en-GB" sz="1200" b="1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Demuxer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6" name="Straight Connector 155"/>
          <p:cNvCxnSpPr>
            <a:stCxn id="125" idx="3"/>
          </p:cNvCxnSpPr>
          <p:nvPr/>
        </p:nvCxnSpPr>
        <p:spPr bwMode="auto">
          <a:xfrm>
            <a:off x="8670651" y="2375407"/>
            <a:ext cx="0" cy="1531677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7" name="Isosceles Triangle 156"/>
          <p:cNvSpPr/>
          <p:nvPr/>
        </p:nvSpPr>
        <p:spPr bwMode="auto">
          <a:xfrm>
            <a:off x="8150329" y="2075517"/>
            <a:ext cx="235637" cy="213658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Rectangle 90"/>
          <p:cNvSpPr>
            <a:spLocks noChangeArrowheads="1"/>
          </p:cNvSpPr>
          <p:nvPr/>
        </p:nvSpPr>
        <p:spPr bwMode="auto">
          <a:xfrm>
            <a:off x="4462143" y="1115511"/>
            <a:ext cx="1503677" cy="316441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>
            <a:off x="5780838" y="1393598"/>
            <a:ext cx="136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>
            <a:off x="5780838" y="2004280"/>
            <a:ext cx="1360" cy="21810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1" name="Rectangle 89"/>
          <p:cNvSpPr>
            <a:spLocks noChangeArrowheads="1"/>
          </p:cNvSpPr>
          <p:nvPr/>
        </p:nvSpPr>
        <p:spPr bwMode="auto">
          <a:xfrm>
            <a:off x="4462143" y="1127298"/>
            <a:ext cx="1419347" cy="316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tabLst>
                <a:tab pos="611188" algn="l"/>
              </a:tabLst>
            </a:pPr>
            <a:r>
              <a:rPr lang="en-GB" sz="12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Reactor</a:t>
            </a:r>
            <a:endParaRPr lang="en-US" sz="1200" b="1" dirty="0">
              <a:latin typeface="Arial" pitchFamily="34" charset="0"/>
              <a:cs typeface="Arial" pitchFamily="34" charset="0"/>
            </a:endParaRPr>
          </a:p>
          <a:p>
            <a:pPr algn="ctr"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Rectangle 92"/>
          <p:cNvSpPr>
            <a:spLocks noChangeArrowheads="1"/>
          </p:cNvSpPr>
          <p:nvPr/>
        </p:nvSpPr>
        <p:spPr bwMode="auto">
          <a:xfrm>
            <a:off x="4462143" y="1426312"/>
            <a:ext cx="1503677" cy="8160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62" name="Rectangle 91"/>
          <p:cNvSpPr>
            <a:spLocks noChangeArrowheads="1"/>
          </p:cNvSpPr>
          <p:nvPr/>
        </p:nvSpPr>
        <p:spPr bwMode="auto">
          <a:xfrm>
            <a:off x="4439923" y="1439177"/>
            <a:ext cx="1503677" cy="77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handle_events</a:t>
            </a:r>
            <a:r>
              <a:rPr lang="en-GB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register_handler</a:t>
            </a:r>
            <a:r>
              <a:rPr lang="en-GB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95000"/>
              </a:lnSpc>
              <a:tabLst>
                <a:tab pos="611188" algn="l"/>
              </a:tabLst>
            </a:pPr>
            <a:r>
              <a:rPr lang="en-GB" sz="13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remove_handler</a:t>
            </a:r>
            <a:r>
              <a:rPr lang="en-GB" sz="1300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()</a:t>
            </a:r>
            <a:endParaRPr lang="en-US" sz="1300" dirty="0">
              <a:latin typeface="Arial" pitchFamily="34" charset="0"/>
              <a:cs typeface="Arial" pitchFamily="34" charset="0"/>
            </a:endParaRPr>
          </a:p>
          <a:p>
            <a:pPr>
              <a:tabLst>
                <a:tab pos="611188" algn="l"/>
              </a:tabLst>
            </a:pP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679" name="Rectangle 28678"/>
          <p:cNvSpPr/>
          <p:nvPr/>
        </p:nvSpPr>
        <p:spPr bwMode="auto">
          <a:xfrm>
            <a:off x="13662" y="6346162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9600" y="6381690"/>
            <a:ext cx="806570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schmidt/PDF/Reactor.pdf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29994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engineering tradeoffs &amp; design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alternatives to enhance development &amp; sustainment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10767"/>
              </p:ext>
            </p:extLst>
          </p:nvPr>
        </p:nvGraphicFramePr>
        <p:xfrm>
          <a:off x="3844986" y="990600"/>
          <a:ext cx="5299014" cy="403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Visio" r:id="rId4" imgW="8022732" imgH="5929416" progId="Visio.Drawing.11">
                  <p:embed/>
                </p:oleObj>
              </mc:Choice>
              <mc:Fallback>
                <p:oleObj name="Visio" r:id="rId4" imgW="8022732" imgH="5929416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86" y="990600"/>
                        <a:ext cx="5299014" cy="4038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8" descr="http://www.dre.vanderbilt.edu/~schmidt/gifs/tao-cop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74" y="3886200"/>
            <a:ext cx="3238500" cy="233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3155674" y="5334000"/>
            <a:ext cx="304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02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7" y="3349597"/>
            <a:ext cx="3693425" cy="30769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13557"/>
            <a:ext cx="3625102" cy="3117588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 bwMode="auto">
          <a:xfrm>
            <a:off x="13662" y="638423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engineering tradeoffs &amp; design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alternatives to enhance development &amp; sustainment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2743200" y="4419600"/>
            <a:ext cx="13458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Half-Sync/</a:t>
            </a:r>
            <a:b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Half-</a:t>
            </a:r>
            <a:r>
              <a:rPr lang="en-US" i="1" dirty="0" err="1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Async</a:t>
            </a:r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model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691415" y="1219200"/>
            <a:ext cx="14695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Leader/</a:t>
            </a:r>
            <a:b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i="1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Followers</a:t>
            </a:r>
          </a:p>
          <a:p>
            <a:pPr algn="ctr"/>
            <a:r>
              <a:rPr lang="en-US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model</a:t>
            </a:r>
            <a:endParaRPr lang="en-US" dirty="0"/>
          </a:p>
        </p:txBody>
      </p:sp>
      <p:graphicFrame>
        <p:nvGraphicFramePr>
          <p:cNvPr id="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983262"/>
              </p:ext>
            </p:extLst>
          </p:nvPr>
        </p:nvGraphicFramePr>
        <p:xfrm>
          <a:off x="4572000" y="4267200"/>
          <a:ext cx="4234701" cy="197053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98937"/>
                <a:gridCol w="1167882"/>
                <a:gridCol w="1167882"/>
              </a:tblGrid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Tradeoff Analysis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Leader/</a:t>
                      </a:r>
                      <a:b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Followers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Half-Sync/</a:t>
                      </a:r>
                      <a:b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</a:b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Half-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itchFamily="34" charset="0"/>
                        </a:rPr>
                        <a:t>Async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6699"/>
                    </a:solidFill>
                  </a:tcPr>
                </a:tc>
              </a:tr>
              <a:tr h="2651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Features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84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Scalability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6512">
                <a:tc>
                  <a:txBody>
                    <a:bodyPr/>
                    <a:lstStyle/>
                    <a:p>
                      <a:pPr marL="381000" marR="0" lvl="0" indent="-38100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Efficiency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3366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0" marR="0" lvl="0" indent="-38100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81000" marR="0" lvl="0" indent="-38100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Optimizations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09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Priority inversion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Good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3366"/>
                          </a:solidFill>
                          <a:effectLst/>
                          <a:latin typeface="Arial" pitchFamily="34" charset="0"/>
                        </a:rPr>
                        <a:t>Poor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62000" y="6410265"/>
            <a:ext cx="7892790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5"/>
              </a:rPr>
              <a:t>www.dre.vanderbilt.edu</a:t>
            </a:r>
            <a:r>
              <a:rPr lang="en-US" sz="2000" dirty="0">
                <a:hlinkClick r:id="rId5"/>
              </a:rPr>
              <a:t>/~</a:t>
            </a:r>
            <a:r>
              <a:rPr lang="en-US" sz="2000" dirty="0" smtClean="0">
                <a:hlinkClick r:id="rId5"/>
              </a:rPr>
              <a:t>schmidt/PDF/OM-01.pdf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69214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7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3662" y="638423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engineering tradeoffs &amp; design alternatives to enhance development &amp; sustainment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Enable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shared design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vocabulary that enhances understanding,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(re)engineering effort, &amp;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team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communication</a:t>
            </a: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52400" y="6410265"/>
            <a:ext cx="8825538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schmidt/corba-research-design.html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84" y="990601"/>
            <a:ext cx="4917416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33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30" y="634604"/>
            <a:ext cx="2213770" cy="2167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engineering tradeoffs &amp; design alternatives to enhance development &amp; sustainment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Enable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design vocabulary 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enhances understanding, (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re)engineering effort,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team communication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 a basis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automation</a:t>
            </a:r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pic>
        <p:nvPicPr>
          <p:cNvPr id="12" name="Picture 2" descr="http://media.wiley.com/product_data/coverImage300/43/04712028/04712028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8" y="1219200"/>
            <a:ext cx="2177142" cy="2743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203" y="2438400"/>
            <a:ext cx="3607197" cy="3754687"/>
          </a:xfrm>
          <a:prstGeom prst="rect">
            <a:avLst/>
          </a:prstGeom>
        </p:spPr>
      </p:pic>
      <p:sp>
        <p:nvSpPr>
          <p:cNvPr id="3" name="AutoShape 2" descr="http://repo.isis.vanderbilt.edu/JIRA/secure/attachment/10713/GME.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5" descr="http://repo.isis.vanderbilt.edu/JIRA/secure/attachment/10713/GME.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7" descr="http://repo.isis.vanderbilt.edu/JIRA/secure/attachment/10713/GME.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9" descr="http://repo.isis.vanderbilt.edu/JIRA/secure/attachment/10713/GME.ic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utoShape 11" descr="http://repo.isis.vanderbilt.edu/JIRA/secure/attachment/10713/GME.ico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08050" y="6419790"/>
            <a:ext cx="7159625" cy="40011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schmidt/GEI.pdf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84774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Benefits of Patterns</a:t>
            </a:r>
          </a:p>
        </p:txBody>
      </p:sp>
      <p:sp>
        <p:nvSpPr>
          <p:cNvPr id="6041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50844"/>
            <a:ext cx="4572000" cy="411480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Capture &amp; abstract recurring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relationships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facilitate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systematic reuse </a:t>
            </a:r>
            <a:b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designs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Record engineering tradeoffs &amp; design alternatives to enhance development &amp; sustainment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Enable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shared design vocabulary 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that enhances understanding, (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re)engineering effort,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team communication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Provide a basis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automation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Transcend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language-centric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biases </a:t>
            </a:r>
          </a:p>
          <a:p>
            <a:pPr marL="0" indent="0" eaLnBrk="1" hangingPunct="1">
              <a:spcBef>
                <a:spcPts val="600"/>
              </a:spcBef>
              <a:buNone/>
              <a:defRPr/>
            </a:pPr>
            <a:endParaRPr lang="en-US" sz="2800" dirty="0" smtClean="0"/>
          </a:p>
          <a:p>
            <a:pPr eaLnBrk="1" hangingPunct="1">
              <a:spcBef>
                <a:spcPts val="600"/>
              </a:spcBef>
              <a:defRPr/>
            </a:pPr>
            <a:endParaRPr lang="en-US" sz="2800" dirty="0" smtClean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187" y="1032920"/>
            <a:ext cx="1274395" cy="1634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950" y="1032920"/>
            <a:ext cx="1288934" cy="1618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105" y="4546959"/>
            <a:ext cx="1278612" cy="1686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884" y="1032920"/>
            <a:ext cx="1290516" cy="16341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images.pearsoned-ema.com/jpeg/large/978032134078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84" y="2829333"/>
            <a:ext cx="1232764" cy="15777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06" y="2829333"/>
            <a:ext cx="1226078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5835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1631</Words>
  <Application>Microsoft Office PowerPoint</Application>
  <PresentationFormat>On-screen Show (4:3)</PresentationFormat>
  <Paragraphs>389</Paragraphs>
  <Slides>38</Slides>
  <Notes>38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DOC-Traditional</vt:lpstr>
      <vt:lpstr>Visio</vt:lpstr>
      <vt:lpstr>PowerPoint Presentation</vt:lpstr>
      <vt:lpstr>Topics Covered in this Part of the Module</vt:lpstr>
      <vt:lpstr>Benefits of Patterns</vt:lpstr>
      <vt:lpstr>Benefits of Patterns</vt:lpstr>
      <vt:lpstr>Benefits of Patterns</vt:lpstr>
      <vt:lpstr>Benefits of Patterns</vt:lpstr>
      <vt:lpstr>Benefits of Patterns</vt:lpstr>
      <vt:lpstr>Benefits of Patterns</vt:lpstr>
      <vt:lpstr>Benefits of Patterns</vt:lpstr>
      <vt:lpstr>Benefits of Patterns</vt:lpstr>
      <vt:lpstr>Limitations of Patterns</vt:lpstr>
      <vt:lpstr>Limitations of Patterns</vt:lpstr>
      <vt:lpstr>Limitations of Patterns</vt:lpstr>
      <vt:lpstr>Limitations of Patterns</vt:lpstr>
      <vt:lpstr>Limitations of Patterns</vt:lpstr>
      <vt:lpstr>Summary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Benefits of Frameworks</vt:lpstr>
      <vt:lpstr>Benefits of Frameworks</vt:lpstr>
      <vt:lpstr>Benefits of Frameworks</vt:lpstr>
      <vt:lpstr>Limitations of Frameworks</vt:lpstr>
      <vt:lpstr>Limitations of Frameworks</vt:lpstr>
      <vt:lpstr>Limitations of Frameworks</vt:lpstr>
      <vt:lpstr>Limitations of Frameworks</vt:lpstr>
      <vt:lpstr>Limitations of Frameworks</vt:lpstr>
      <vt:lpstr>Limitations of Frameworks</vt:lpstr>
      <vt:lpstr>Limitations of Frameworks</vt:lpstr>
      <vt:lpstr>Summary</vt:lpstr>
      <vt:lpstr>Summary</vt:lpstr>
      <vt:lpstr>Summary</vt:lpstr>
      <vt:lpstr>Summary</vt:lpstr>
      <vt:lpstr>Summary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Benefits of Frameworks</dc:title>
  <dc:creator>Douglas Schmidt</dc:creator>
  <cp:lastModifiedBy>Douglas Schmidt</cp:lastModifiedBy>
  <cp:revision>322</cp:revision>
  <dcterms:created xsi:type="dcterms:W3CDTF">2012-11-26T02:10:16Z</dcterms:created>
  <dcterms:modified xsi:type="dcterms:W3CDTF">2013-02-22T03:05:45Z</dcterms:modified>
</cp:coreProperties>
</file>